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2" r:id="rId9"/>
    <p:sldId id="263" r:id="rId10"/>
    <p:sldId id="264" r:id="rId11"/>
    <p:sldId id="283" r:id="rId12"/>
    <p:sldId id="265" r:id="rId13"/>
    <p:sldId id="266" r:id="rId14"/>
    <p:sldId id="267" r:id="rId15"/>
    <p:sldId id="284" r:id="rId16"/>
    <p:sldId id="268" r:id="rId17"/>
    <p:sldId id="269" r:id="rId18"/>
    <p:sldId id="270" r:id="rId19"/>
    <p:sldId id="285" r:id="rId20"/>
    <p:sldId id="271" r:id="rId21"/>
    <p:sldId id="272" r:id="rId22"/>
    <p:sldId id="273" r:id="rId23"/>
    <p:sldId id="286" r:id="rId24"/>
    <p:sldId id="274" r:id="rId25"/>
    <p:sldId id="275" r:id="rId26"/>
    <p:sldId id="276" r:id="rId27"/>
    <p:sldId id="277" r:id="rId28"/>
    <p:sldId id="278" r:id="rId29"/>
    <p:sldId id="279" r:id="rId30"/>
    <p:sldId id="287" r:id="rId31"/>
    <p:sldId id="280" r:id="rId32"/>
    <p:sldId id="281" r:id="rId33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Trebuchet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CCA"/>
          </a:solidFill>
        </a:fill>
      </a:tcStyle>
    </a:wholeTbl>
    <a:band2H>
      <a:tcTxStyle/>
      <a:tcStyle>
        <a:tcBdr/>
        <a:fill>
          <a:solidFill>
            <a:srgbClr val="FCEE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EE3D4"/>
          </a:solidFill>
        </a:fill>
      </a:tcStyle>
    </a:wholeTbl>
    <a:band2H>
      <a:tcTxStyle/>
      <a:tcStyle>
        <a:tcBdr/>
        <a:fill>
          <a:solidFill>
            <a:srgbClr val="E8F2EB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DD7D1"/>
          </a:solidFill>
        </a:fill>
      </a:tcStyle>
    </a:wholeTbl>
    <a:band2H>
      <a:tcTxStyle/>
      <a:tcStyle>
        <a:tcBdr/>
        <a:fill>
          <a:solidFill>
            <a:srgbClr val="FEEC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87"/>
  </p:normalViewPr>
  <p:slideViewPr>
    <p:cSldViewPr snapToGrid="0">
      <p:cViewPr varScale="1">
        <p:scale>
          <a:sx n="112" d="100"/>
          <a:sy n="112" d="100"/>
        </p:scale>
        <p:origin x="57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6" name="Shape 2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notesStyle>
    <a:lvl1pPr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1pPr>
    <a:lvl2pPr indent="228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2pPr>
    <a:lvl3pPr indent="457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3pPr>
    <a:lvl4pPr indent="685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4pPr>
    <a:lvl5pPr indent="9144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5pPr>
    <a:lvl6pPr indent="11430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6pPr>
    <a:lvl7pPr indent="13716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7pPr>
    <a:lvl8pPr indent="16002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8pPr>
    <a:lvl9pPr indent="1828800" defTabSz="457200" latinLnBrk="0">
      <a:defRPr sz="1200">
        <a:solidFill>
          <a:srgbClr val="FFFFFF"/>
        </a:solidFill>
        <a:latin typeface="+mj-lt"/>
        <a:ea typeface="+mj-ea"/>
        <a:cs typeface="+mj-cs"/>
        <a:sym typeface="Trebuchet M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6" descr="Picture 6"/>
          <p:cNvPicPr>
            <a:picLocks noChangeAspect="1"/>
          </p:cNvPicPr>
          <p:nvPr/>
        </p:nvPicPr>
        <p:blipFill>
          <a:blip r:embed="rId2">
            <a:alphaModFix amt="1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242851"/>
            <a:ext cx="8968085" cy="27594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1715" y="4243844"/>
            <a:ext cx="3077109" cy="276941"/>
          </a:xfrm>
          <a:prstGeom prst="rect">
            <a:avLst/>
          </a:prstGeom>
          <a:ln w="12700">
            <a:miter lim="400000"/>
          </a:ln>
        </p:spPr>
      </p:pic>
      <p:sp>
        <p:nvSpPr>
          <p:cNvPr id="17" name="Rectangle 8"/>
          <p:cNvSpPr/>
          <p:nvPr/>
        </p:nvSpPr>
        <p:spPr>
          <a:xfrm>
            <a:off x="-1" y="2590077"/>
            <a:ext cx="8968087" cy="1660333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Rectangle 9"/>
          <p:cNvSpPr/>
          <p:nvPr/>
        </p:nvSpPr>
        <p:spPr>
          <a:xfrm>
            <a:off x="9111715" y="2590077"/>
            <a:ext cx="3077110" cy="1660333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" name="Title Text"/>
          <p:cNvSpPr txBox="1">
            <a:spLocks noGrp="1"/>
          </p:cNvSpPr>
          <p:nvPr>
            <p:ph type="title"/>
          </p:nvPr>
        </p:nvSpPr>
        <p:spPr>
          <a:xfrm>
            <a:off x="680321" y="2733708"/>
            <a:ext cx="8144135" cy="1373071"/>
          </a:xfrm>
          <a:prstGeom prst="rect">
            <a:avLst/>
          </a:prstGeom>
        </p:spPr>
        <p:txBody>
          <a:bodyPr anchor="b"/>
          <a:lstStyle>
            <a:lvl1pPr algn="r">
              <a:defRPr sz="5400"/>
            </a:lvl1pPr>
          </a:lstStyle>
          <a:p>
            <a:r>
              <a:t>Title Text</a:t>
            </a:r>
          </a:p>
        </p:txBody>
      </p:sp>
      <p:sp>
        <p:nvSpPr>
          <p:cNvPr id="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394039"/>
            <a:ext cx="8144135" cy="111768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255345" y="3116137"/>
            <a:ext cx="583666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9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" name="Title Text"/>
          <p:cNvSpPr txBox="1">
            <a:spLocks noGrp="1"/>
          </p:cNvSpPr>
          <p:nvPr>
            <p:ph type="title"/>
          </p:nvPr>
        </p:nvSpPr>
        <p:spPr>
          <a:xfrm>
            <a:off x="680321" y="4711615"/>
            <a:ext cx="9613860" cy="453052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Title Text</a:t>
            </a:r>
          </a:p>
        </p:txBody>
      </p:sp>
      <p:sp>
        <p:nvSpPr>
          <p:cNvPr id="141" name="Picture Placeholder 2"/>
          <p:cNvSpPr>
            <a:spLocks noGrp="1"/>
          </p:cNvSpPr>
          <p:nvPr>
            <p:ph type="pic" idx="21"/>
          </p:nvPr>
        </p:nvSpPr>
        <p:spPr>
          <a:xfrm>
            <a:off x="680321" y="609596"/>
            <a:ext cx="9613860" cy="3589577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5169582"/>
            <a:ext cx="9613864" cy="62297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283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53" name="Rectangle 9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4" name="Rectangle 10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5" name="Title Text"/>
          <p:cNvSpPr txBox="1">
            <a:spLocks noGrp="1"/>
          </p:cNvSpPr>
          <p:nvPr>
            <p:ph type="title"/>
          </p:nvPr>
        </p:nvSpPr>
        <p:spPr>
          <a:xfrm>
            <a:off x="680321" y="609596"/>
            <a:ext cx="9613860" cy="359275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711615"/>
            <a:ext cx="9613860" cy="1090790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458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Picture 10" descr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Picture 12" descr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Rectangle 13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8" name="Rectangle 14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1127855" y="609598"/>
            <a:ext cx="8718879" cy="30360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02287" y="3653378"/>
            <a:ext cx="8156580" cy="54896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4711615"/>
            <a:ext cx="9613859" cy="1090790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72" name="TextBox 15"/>
          <p:cNvSpPr txBox="1"/>
          <p:nvPr/>
        </p:nvSpPr>
        <p:spPr>
          <a:xfrm>
            <a:off x="629291" y="461383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“</a:t>
            </a:r>
          </a:p>
        </p:txBody>
      </p:sp>
      <p:sp>
        <p:nvSpPr>
          <p:cNvPr id="173" name="TextBox 16"/>
          <p:cNvSpPr txBox="1"/>
          <p:nvPr/>
        </p:nvSpPr>
        <p:spPr>
          <a:xfrm>
            <a:off x="9708528" y="2746791"/>
            <a:ext cx="518161" cy="1158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7200" cap="all">
                <a:solidFill>
                  <a:srgbClr val="FFFFFF"/>
                </a:solidFill>
              </a:defRPr>
            </a:lvl1pPr>
          </a:lstStyle>
          <a:p>
            <a:r>
              <a:t>”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2" name="Picture 8" descr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928628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Picture 9" descr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5929622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Rectangle 10"/>
          <p:cNvSpPr/>
          <p:nvPr/>
        </p:nvSpPr>
        <p:spPr>
          <a:xfrm>
            <a:off x="-1" y="4567987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5" name="Rectangle 11"/>
          <p:cNvSpPr/>
          <p:nvPr/>
        </p:nvSpPr>
        <p:spPr>
          <a:xfrm>
            <a:off x="10585826" y="4567987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6" name="Title Text"/>
          <p:cNvSpPr txBox="1">
            <a:spLocks noGrp="1"/>
          </p:cNvSpPr>
          <p:nvPr>
            <p:ph type="title"/>
          </p:nvPr>
        </p:nvSpPr>
        <p:spPr>
          <a:xfrm>
            <a:off x="680318" y="4711615"/>
            <a:ext cx="9613864" cy="588536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Title Text</a:t>
            </a:r>
          </a:p>
        </p:txBody>
      </p:sp>
      <p:sp>
        <p:nvSpPr>
          <p:cNvPr id="18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0" y="5300148"/>
            <a:ext cx="9613863" cy="502256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494289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6" name="Picture 12" descr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7" name="Picture 13" descr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Rectangle 15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Rectangle 16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Title Text"/>
          <p:cNvSpPr txBox="1">
            <a:spLocks noGrp="1"/>
          </p:cNvSpPr>
          <p:nvPr>
            <p:ph type="title"/>
          </p:nvPr>
        </p:nvSpPr>
        <p:spPr>
          <a:xfrm>
            <a:off x="669221" y="753228"/>
            <a:ext cx="96249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0945" y="2336873"/>
            <a:ext cx="307003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1" y="3022673"/>
            <a:ext cx="3049704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3" name="Text Placeholder 4"/>
          <p:cNvSpPr>
            <a:spLocks noGrp="1"/>
          </p:cNvSpPr>
          <p:nvPr>
            <p:ph type="body" sz="quarter" idx="22"/>
          </p:nvPr>
        </p:nvSpPr>
        <p:spPr>
          <a:xfrm>
            <a:off x="3956024" y="233687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4" name="Text Placeholder 3"/>
          <p:cNvSpPr>
            <a:spLocks noGrp="1"/>
          </p:cNvSpPr>
          <p:nvPr>
            <p:ph type="body" sz="quarter" idx="23"/>
          </p:nvPr>
        </p:nvSpPr>
        <p:spPr>
          <a:xfrm>
            <a:off x="3945470" y="3022673"/>
            <a:ext cx="3063241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5" name="Text Placeholder 4"/>
          <p:cNvSpPr>
            <a:spLocks noGrp="1"/>
          </p:cNvSpPr>
          <p:nvPr>
            <p:ph type="body" sz="quarter" idx="24"/>
          </p:nvPr>
        </p:nvSpPr>
        <p:spPr>
          <a:xfrm>
            <a:off x="7224155" y="2336873"/>
            <a:ext cx="3070026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06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7224155" y="3022673"/>
            <a:ext cx="3070026" cy="2913514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6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8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9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18" y="4297503"/>
            <a:ext cx="3049705" cy="5762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1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680317" y="2336873"/>
            <a:ext cx="3049707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2" name="Text Placeholder 3"/>
          <p:cNvSpPr>
            <a:spLocks noGrp="1"/>
          </p:cNvSpPr>
          <p:nvPr>
            <p:ph type="body" sz="quarter" idx="22"/>
          </p:nvPr>
        </p:nvSpPr>
        <p:spPr>
          <a:xfrm>
            <a:off x="680317" y="4873764"/>
            <a:ext cx="3049707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3" name="Text Placeholder 4"/>
          <p:cNvSpPr>
            <a:spLocks noGrp="1"/>
          </p:cNvSpPr>
          <p:nvPr>
            <p:ph type="body" sz="quarter" idx="23"/>
          </p:nvPr>
        </p:nvSpPr>
        <p:spPr>
          <a:xfrm>
            <a:off x="3945471" y="4297503"/>
            <a:ext cx="306324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4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3945470" y="2336873"/>
            <a:ext cx="3063241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5" name="Text Placeholder 3"/>
          <p:cNvSpPr>
            <a:spLocks noGrp="1"/>
          </p:cNvSpPr>
          <p:nvPr>
            <p:ph type="body" sz="quarter" idx="25"/>
          </p:nvPr>
        </p:nvSpPr>
        <p:spPr>
          <a:xfrm>
            <a:off x="3944116" y="4873764"/>
            <a:ext cx="3067299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6" name="Text Placeholder 4"/>
          <p:cNvSpPr>
            <a:spLocks noGrp="1"/>
          </p:cNvSpPr>
          <p:nvPr>
            <p:ph type="body" sz="quarter" idx="26"/>
          </p:nvPr>
        </p:nvSpPr>
        <p:spPr>
          <a:xfrm>
            <a:off x="7230677" y="4297503"/>
            <a:ext cx="3063507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</a:pPr>
            <a:endParaRPr/>
          </a:p>
        </p:txBody>
      </p:sp>
      <p:sp>
        <p:nvSpPr>
          <p:cNvPr id="227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7230677" y="2336873"/>
            <a:ext cx="3063506" cy="1524001"/>
          </a:xfrm>
          <a:prstGeom prst="rect">
            <a:avLst/>
          </a:prstGeom>
          <a:effectLst>
            <a:outerShdw blurRad="50800" dist="50800" dir="5400000" rotWithShape="0">
              <a:srgbClr val="000000">
                <a:alpha val="43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28" name="Text Placeholder 3"/>
          <p:cNvSpPr>
            <a:spLocks noGrp="1"/>
          </p:cNvSpPr>
          <p:nvPr>
            <p:ph type="body" sz="quarter" idx="28"/>
          </p:nvPr>
        </p:nvSpPr>
        <p:spPr>
          <a:xfrm>
            <a:off x="7230553" y="4873761"/>
            <a:ext cx="3067564" cy="106242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9" name="Picture 14" descr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" name="Picture 15" descr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31" name="Rectangle 16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" name="Rectangle 17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idx="1"/>
          </p:nvPr>
        </p:nvSpPr>
        <p:spPr>
          <a:xfrm>
            <a:off x="680321" y="2336873"/>
            <a:ext cx="9613862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4086907"/>
            <a:ext cx="10437813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Picture 7" descr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3" y="4087900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5" name="Rectangle 8"/>
          <p:cNvSpPr/>
          <p:nvPr/>
        </p:nvSpPr>
        <p:spPr>
          <a:xfrm>
            <a:off x="-3" y="2726266"/>
            <a:ext cx="10437814" cy="1368199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6" name="Rectangle 9"/>
          <p:cNvSpPr/>
          <p:nvPr/>
        </p:nvSpPr>
        <p:spPr>
          <a:xfrm>
            <a:off x="10585825" y="2726266"/>
            <a:ext cx="1602998" cy="1368199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80321" y="2869894"/>
            <a:ext cx="9613861" cy="1090789"/>
          </a:xfrm>
          <a:prstGeom prst="rect">
            <a:avLst/>
          </a:prstGeom>
        </p:spPr>
        <p:txBody>
          <a:bodyPr/>
          <a:lstStyle>
            <a:lvl1pPr algn="r"/>
          </a:lstStyle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1" y="4232171"/>
            <a:ext cx="9613861" cy="1704018"/>
          </a:xfrm>
          <a:prstGeom prst="rect">
            <a:avLst/>
          </a:prstGeom>
        </p:spPr>
        <p:txBody>
          <a:bodyPr/>
          <a:lstStyle>
            <a:lvl1pPr marL="0" indent="0" algn="r">
              <a:buSzTx/>
              <a:buFontTx/>
              <a:buNone/>
              <a:defRPr sz="2000"/>
            </a:lvl1pPr>
            <a:lvl2pPr marL="0" indent="457200" algn="r">
              <a:buSzTx/>
              <a:buFontTx/>
              <a:buNone/>
              <a:defRPr sz="2000"/>
            </a:lvl2pPr>
            <a:lvl3pPr marL="0" indent="914400" algn="r">
              <a:buSzTx/>
              <a:buFontTx/>
              <a:buNone/>
              <a:defRPr sz="2000"/>
            </a:lvl3pPr>
            <a:lvl4pPr marL="0" indent="1371600" algn="r">
              <a:buSzTx/>
              <a:buFontTx/>
              <a:buNone/>
              <a:defRPr sz="2000"/>
            </a:lvl4pPr>
            <a:lvl5pPr marL="0" indent="1828800" algn="r">
              <a:buSzTx/>
              <a:buFontTx/>
              <a:buNone/>
              <a:defRPr sz="2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3102869"/>
            <a:ext cx="583665" cy="624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57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58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1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80320" y="2336873"/>
            <a:ext cx="4698359" cy="359931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71" name="Picture 9" descr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2" name="Picture 10" descr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73" name="Rectangle 11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4" name="Rectangle 12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xfrm>
            <a:off x="680318" y="753229"/>
            <a:ext cx="9613864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06350" y="2336873"/>
            <a:ext cx="4472328" cy="693136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/>
            </a:lvl1pPr>
            <a:lvl2pPr marL="0" indent="457200">
              <a:buSzTx/>
              <a:buFontTx/>
              <a:buNone/>
              <a:defRPr b="1"/>
            </a:lvl2pPr>
            <a:lvl3pPr marL="0" indent="914400">
              <a:buSzTx/>
              <a:buFontTx/>
              <a:buNone/>
              <a:defRPr b="1"/>
            </a:lvl3pPr>
            <a:lvl4pPr marL="0" indent="1371600">
              <a:buSzTx/>
              <a:buFontTx/>
              <a:buNone/>
              <a:defRPr b="1"/>
            </a:lvl4pPr>
            <a:lvl5pPr marL="0" indent="1828800">
              <a:buSzTx/>
              <a:buFontTx/>
              <a:buNone/>
              <a:defRPr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5820154" y="2336873"/>
            <a:ext cx="4474029" cy="692077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/>
            </a:pPr>
            <a:endParaRPr/>
          </a:p>
        </p:txBody>
      </p:sp>
      <p:sp>
        <p:nvSpPr>
          <p:cNvPr id="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Rectangle 7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9" name="Rectangle 8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0" name="Title Text"/>
          <p:cNvSpPr txBox="1">
            <a:spLocks noGrp="1"/>
          </p:cNvSpPr>
          <p:nvPr>
            <p:ph type="title"/>
          </p:nvPr>
        </p:nvSpPr>
        <p:spPr>
          <a:xfrm>
            <a:off x="680321" y="753228"/>
            <a:ext cx="9613862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06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08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9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0" name="Title Text"/>
          <p:cNvSpPr txBox="1">
            <a:spLocks noGrp="1"/>
          </p:cNvSpPr>
          <p:nvPr>
            <p:ph type="title"/>
          </p:nvPr>
        </p:nvSpPr>
        <p:spPr>
          <a:xfrm>
            <a:off x="680321" y="753226"/>
            <a:ext cx="9613859" cy="1080942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685846" y="2336873"/>
            <a:ext cx="5608337" cy="359931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2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80322" y="2336872"/>
            <a:ext cx="3790078" cy="3599318"/>
          </a:xfrm>
          <a:prstGeom prst="rect">
            <a:avLst/>
          </a:prstGeom>
        </p:spPr>
        <p:txBody>
          <a:bodyPr anchor="ctr"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1" name="Picture 7" descr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970240"/>
            <a:ext cx="10437812" cy="3211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Picture 8" descr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Rectangle 9"/>
          <p:cNvSpPr/>
          <p:nvPr/>
        </p:nvSpPr>
        <p:spPr>
          <a:xfrm>
            <a:off x="-1" y="609600"/>
            <a:ext cx="10437814" cy="1368198"/>
          </a:xfrm>
          <a:prstGeom prst="rect">
            <a:avLst/>
          </a:prstGeom>
          <a:solidFill>
            <a:srgbClr val="262626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4" name="Rectangle 10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5" name="Title Text"/>
          <p:cNvSpPr txBox="1">
            <a:spLocks noGrp="1"/>
          </p:cNvSpPr>
          <p:nvPr>
            <p:ph type="title"/>
          </p:nvPr>
        </p:nvSpPr>
        <p:spPr>
          <a:xfrm>
            <a:off x="680323" y="753228"/>
            <a:ext cx="9613858" cy="108093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6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4868333" y="2336874"/>
            <a:ext cx="5425850" cy="3599313"/>
          </a:xfrm>
          <a:prstGeom prst="rect">
            <a:avLst/>
          </a:prstGeom>
          <a:effectLst>
            <a:outerShdw blurRad="76200" dist="63500" dir="5040000" rotWithShape="0">
              <a:srgbClr val="000000">
                <a:alpha val="41000"/>
              </a:srgbClr>
            </a:outerShdw>
          </a:effectLst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80323" y="2336873"/>
            <a:ext cx="3876257" cy="3599316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68327"/>
            </a:gs>
            <a:gs pos="50000">
              <a:srgbClr val="D54209"/>
            </a:gs>
            <a:gs pos="100000">
              <a:srgbClr val="690D00"/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icture 6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4" descr="Picture 4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585825" y="1971233"/>
            <a:ext cx="1602998" cy="14427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tangle 5"/>
          <p:cNvSpPr/>
          <p:nvPr/>
        </p:nvSpPr>
        <p:spPr>
          <a:xfrm>
            <a:off x="10585826" y="609600"/>
            <a:ext cx="1602998" cy="1368198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Title Text"/>
          <p:cNvSpPr txBox="1">
            <a:spLocks noGrp="1"/>
          </p:cNvSpPr>
          <p:nvPr>
            <p:ph type="title"/>
          </p:nvPr>
        </p:nvSpPr>
        <p:spPr>
          <a:xfrm>
            <a:off x="609600" y="92074"/>
            <a:ext cx="10972800" cy="15081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6" name="Body Level One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729455" y="986201"/>
            <a:ext cx="583665" cy="6248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1pPr>
      <a:lvl2pPr marL="731519" marR="0" indent="-27431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2pPr>
      <a:lvl3pPr marL="1219200" marR="0" indent="-3048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3pPr>
      <a:lvl4pPr marL="17145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4pPr>
      <a:lvl5pPr marL="2171700" marR="0" indent="-3429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5pPr>
      <a:lvl6pPr marL="26778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6pPr>
      <a:lvl7pPr marL="31350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7pPr>
      <a:lvl8pPr marL="35922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8pPr>
      <a:lvl9pPr marL="4049485" marR="0" indent="-391885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4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Trebuchet MS"/>
        </a:defRPr>
      </a:lvl9pPr>
    </p:bodyStyle>
    <p:other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457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914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1371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18288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22860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27432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32004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365760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itle 1"/>
          <p:cNvSpPr txBox="1">
            <a:spLocks noGrp="1"/>
          </p:cNvSpPr>
          <p:nvPr>
            <p:ph type="ctrTitle"/>
          </p:nvPr>
        </p:nvSpPr>
        <p:spPr>
          <a:xfrm>
            <a:off x="680322" y="2388870"/>
            <a:ext cx="8144134" cy="200025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defTabSz="530351">
              <a:defRPr sz="3132"/>
            </a:pPr>
            <a:r>
              <a:rPr sz="2200" dirty="0"/>
              <a:t>MODULE 1, TOPIC 2 </a:t>
            </a:r>
          </a:p>
          <a:p>
            <a:pPr algn="ctr" defTabSz="530351">
              <a:defRPr sz="3132"/>
            </a:pPr>
            <a:r>
              <a:rPr sz="2200" dirty="0"/>
              <a:t>EARLY INTERVENTION PROGRAMS: MISSION AND KEY PRINCIPLES</a:t>
            </a:r>
            <a:br>
              <a:rPr lang="es-ES" dirty="0"/>
            </a:b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MÓDULO 1, TEMA 2 </a:t>
            </a:r>
            <a:b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PROGRAMAS DE INTERVENCIÓN TEMPRANA: </a:t>
            </a:r>
            <a:b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MISIÓN Y PRINCIPIOS CLAVE</a:t>
            </a:r>
            <a:r>
              <a:rPr lang="es-ES" sz="2000" dirty="0">
                <a:effectLst/>
                <a:highlight>
                  <a:srgbClr val="FFFF00"/>
                </a:highlight>
              </a:rPr>
              <a:t> </a:t>
            </a:r>
            <a:endParaRPr sz="20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II in practice</a:t>
            </a:r>
          </a:p>
        </p:txBody>
      </p:sp>
      <p:pic>
        <p:nvPicPr>
          <p:cNvPr id="26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19" y="2200997"/>
            <a:ext cx="4819614" cy="425522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TextBox 2"/>
          <p:cNvSpPr txBox="1"/>
          <p:nvPr/>
        </p:nvSpPr>
        <p:spPr>
          <a:xfrm>
            <a:off x="5633721" y="2410691"/>
            <a:ext cx="6207761" cy="3558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t>An ECI practitioner who applies the second principle should:</a:t>
            </a:r>
          </a:p>
          <a:p>
            <a:pPr>
              <a:defRPr>
                <a:solidFill>
                  <a:srgbClr val="FFFFFF"/>
                </a:solidFill>
              </a:defRPr>
            </a:pPr>
            <a:endParaRPr/>
          </a:p>
          <a:p>
            <a:pPr>
              <a:defRPr>
                <a:solidFill>
                  <a:srgbClr val="FFFFFF"/>
                </a:solidFill>
              </a:defRPr>
            </a:pPr>
            <a:r>
              <a:t>Assumes that all families have strengths and competencies;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Appreciate the unique learning preferences of each adult and match teaching, learning and problem solving with those preferences;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Build reports, gathering information from the family regarding their needs and interests;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Build on existing family supports and resources;</a:t>
            </a:r>
          </a:p>
          <a:p>
            <a:pPr>
              <a:defRPr>
                <a:solidFill>
                  <a:srgbClr val="FFFFFF"/>
                </a:solidFill>
              </a:defRPr>
            </a:pPr>
            <a:r>
              <a:t>And match outcomes and intervention strategies with families' priorities, needs, and interests.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76BD6-A1B2-3164-C6BB-79C9316FC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itle 1">
            <a:extLst>
              <a:ext uri="{FF2B5EF4-FFF2-40B4-BE49-F238E27FC236}">
                <a16:creationId xmlns:a16="http://schemas.microsoft.com/office/drawing/2014/main" id="{45B04B66-A918-8CE1-1F9E-2A1A43451DD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lang="en-US" sz="2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Principio Clave II en la </a:t>
            </a:r>
            <a:r>
              <a:rPr lang="en-US" sz="28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práctica</a:t>
            </a:r>
            <a:endParaRPr sz="2800" dirty="0">
              <a:highlight>
                <a:srgbClr val="FFFF00"/>
              </a:highlight>
              <a:latin typeface="+mj-ea"/>
            </a:endParaRPr>
          </a:p>
        </p:txBody>
      </p:sp>
      <p:pic>
        <p:nvPicPr>
          <p:cNvPr id="266" name="Picture 3" descr="Picture 3">
            <a:extLst>
              <a:ext uri="{FF2B5EF4-FFF2-40B4-BE49-F238E27FC236}">
                <a16:creationId xmlns:a16="http://schemas.microsoft.com/office/drawing/2014/main" id="{0779D770-F129-5F7C-835C-A12121450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19" y="2200997"/>
            <a:ext cx="4819614" cy="4255221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TextBox 2">
            <a:extLst>
              <a:ext uri="{FF2B5EF4-FFF2-40B4-BE49-F238E27FC236}">
                <a16:creationId xmlns:a16="http://schemas.microsoft.com/office/drawing/2014/main" id="{C1CC739C-8261-309E-B05E-0E756B8AF5AB}"/>
              </a:ext>
            </a:extLst>
          </p:cNvPr>
          <p:cNvSpPr txBox="1"/>
          <p:nvPr/>
        </p:nvSpPr>
        <p:spPr>
          <a:xfrm>
            <a:off x="5177791" y="2410691"/>
            <a:ext cx="6663692" cy="34163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Un profesional de ECI que aplique el segundo principio debería:</a:t>
            </a:r>
          </a:p>
          <a:p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Asumir que todas las familias tienen puntos fuertes y competencias;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Apreciar las preferencias de aprendizaje únicas de cada adulto y adecuar la enseñanza, el aprendizaje y la resolución de problemas a dichas preferencias;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Construir informes, recabando información de la familia sobre sus necesidades e intereses;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Aprovechar los apoyos y recursos familiares existentes;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Y ajustar los resultados y las estrategias de intervención a las prioridades, necesidades e intereses de las familias.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748910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Key principle II: learning by doing</a:t>
            </a:r>
            <a: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lang="en-US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Principio clave II: </a:t>
            </a:r>
            <a:r>
              <a:rPr lang="en-US" sz="20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aprender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 haciendo</a:t>
            </a:r>
            <a:r>
              <a:rPr lang="es-ES" sz="2000" dirty="0">
                <a:effectLst/>
                <a:highlight>
                  <a:srgbClr val="FFFF00"/>
                </a:highlight>
                <a:latin typeface="+mj-ea"/>
              </a:rPr>
              <a:t> </a:t>
            </a:r>
            <a:endParaRPr sz="2000" dirty="0">
              <a:highlight>
                <a:srgbClr val="FFFF00"/>
              </a:highlight>
              <a:latin typeface="+mj-ea"/>
            </a:endParaRPr>
          </a:p>
        </p:txBody>
      </p:sp>
      <p:sp>
        <p:nvSpPr>
          <p:cNvPr id="27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dirty="0"/>
              <a:t>Louisa shares her experience applying this principle in action.</a:t>
            </a:r>
            <a:endParaRPr lang="es-ES" dirty="0"/>
          </a:p>
          <a:p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Louisa comparte su experiencia aplicando este principio en la práctica.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endParaRPr dirty="0"/>
          </a:p>
        </p:txBody>
      </p:sp>
      <p:pic>
        <p:nvPicPr>
          <p:cNvPr id="27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3640" y="3230157"/>
            <a:ext cx="2940368" cy="27578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III Key principle</a:t>
            </a:r>
            <a:br>
              <a:rPr lang="es-ES" dirty="0"/>
            </a:b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III Principio clave</a:t>
            </a:r>
            <a:endParaRPr sz="2400" dirty="0">
              <a:highlight>
                <a:srgbClr val="FFFF00"/>
              </a:highlight>
              <a:latin typeface="+mj-ea"/>
            </a:endParaRPr>
          </a:p>
        </p:txBody>
      </p:sp>
      <p:sp>
        <p:nvSpPr>
          <p:cNvPr id="27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dirty="0"/>
              <a:t>"The primary role of the ECI service provider is to work with and support parents/guardians/</a:t>
            </a:r>
            <a:r>
              <a:rPr dirty="0" err="1"/>
              <a:t>carers</a:t>
            </a:r>
            <a:r>
              <a:rPr dirty="0"/>
              <a:t> in children's lives."</a:t>
            </a:r>
            <a:endParaRPr lang="es-ES" dirty="0"/>
          </a:p>
          <a:p>
            <a:pPr algn="just"/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"La función principal del proveedor de servicios de ECI es trabajar con los padres/tutores/cuidadores y apoyarlos en la vida de los niños".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endParaRPr dirty="0"/>
          </a:p>
        </p:txBody>
      </p:sp>
      <p:pic>
        <p:nvPicPr>
          <p:cNvPr id="27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679" y="3930657"/>
            <a:ext cx="3209493" cy="200553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III in practice</a:t>
            </a:r>
          </a:p>
        </p:txBody>
      </p:sp>
      <p:pic>
        <p:nvPicPr>
          <p:cNvPr id="278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74" y="2530643"/>
            <a:ext cx="4296099" cy="2937286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TextBox 4"/>
          <p:cNvSpPr txBox="1"/>
          <p:nvPr/>
        </p:nvSpPr>
        <p:spPr>
          <a:xfrm>
            <a:off x="4802447" y="2096655"/>
            <a:ext cx="7144913" cy="4358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The RI practitioner implementing this principle should: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Employs a professional demeanor that builds trust and communication, as well as listening non-judgmentally to the activities the family engages in on a daily basis, including what they most enjoy doing and what they like to do;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The opportunities for the child's learning in the natural environment are emphasized within the daily activities and routines of the family;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Provide information, materials and supports to encourage the role of the family as caretakers of their children's learning and development;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And allow the family to determine success based on how they feel about the learning opportunities and activities the child/family has chosen.</a:t>
            </a:r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F356B-BB09-9F6D-4F41-ED4272A87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Title 1">
            <a:extLst>
              <a:ext uri="{FF2B5EF4-FFF2-40B4-BE49-F238E27FC236}">
                <a16:creationId xmlns:a16="http://schemas.microsoft.com/office/drawing/2014/main" id="{224F7DA8-287A-3D12-5327-8752DE67234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Principio clave III en la </a:t>
            </a:r>
            <a:r>
              <a:rPr lang="en-US" sz="24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práctica</a:t>
            </a:r>
            <a:endParaRPr sz="2400" dirty="0">
              <a:highlight>
                <a:srgbClr val="FFFF00"/>
              </a:highlight>
            </a:endParaRPr>
          </a:p>
        </p:txBody>
      </p:sp>
      <p:pic>
        <p:nvPicPr>
          <p:cNvPr id="278" name="Picture 3" descr="Picture 3">
            <a:extLst>
              <a:ext uri="{FF2B5EF4-FFF2-40B4-BE49-F238E27FC236}">
                <a16:creationId xmlns:a16="http://schemas.microsoft.com/office/drawing/2014/main" id="{0CE2EC0A-98CE-4E86-C808-4455ED134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74" y="2530643"/>
            <a:ext cx="4296099" cy="2937286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TextBox 4">
            <a:extLst>
              <a:ext uri="{FF2B5EF4-FFF2-40B4-BE49-F238E27FC236}">
                <a16:creationId xmlns:a16="http://schemas.microsoft.com/office/drawing/2014/main" id="{AEA73B1C-8AD8-CFF4-542F-C5D6D400ADD1}"/>
              </a:ext>
            </a:extLst>
          </p:cNvPr>
          <p:cNvSpPr txBox="1"/>
          <p:nvPr/>
        </p:nvSpPr>
        <p:spPr>
          <a:xfrm>
            <a:off x="4802447" y="2096655"/>
            <a:ext cx="7144913" cy="47089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El profesional de RI que ponga en práctica este principio deberá: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Emplear una conducta profesional que genere confianza y comunicación, así como escuchar sin juzgar las actividades que la familia realiza a diario, incluyendo lo que más disfrutan hacer y lo que les gusta hacer;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Destacar las oportunidades de aprendizaje del niño en el entorno natural dentro de las actividades y rutinas diarias de la familia;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Proporcionar información, materiales y apoyos para fomentar el papel de la familia como cuidadora del aprendizaje y el desarrollo de sus hijos;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Y permitir que la familia determine el éxito en función de cómo se siente con las oportunidades de aprendizaje y las actividades que el niño o la familia han elegido.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591807570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Key principle III: learning by doing</a:t>
            </a:r>
            <a:br>
              <a:rPr lang="es-ES" dirty="0"/>
            </a:b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Principio clave III: </a:t>
            </a:r>
            <a:r>
              <a:rPr lang="en-US" sz="24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aprender</a:t>
            </a: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haciendo</a:t>
            </a:r>
            <a:endParaRPr sz="2400" dirty="0">
              <a:highlight>
                <a:srgbClr val="FFFF00"/>
              </a:highlight>
              <a:latin typeface="+mj-ea"/>
            </a:endParaRPr>
          </a:p>
        </p:txBody>
      </p:sp>
      <p:sp>
        <p:nvSpPr>
          <p:cNvPr id="28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dirty="0"/>
              <a:t>Stephen talks about putting this principle into action.</a:t>
            </a:r>
            <a:endParaRPr lang="es-ES" dirty="0"/>
          </a:p>
          <a:p>
            <a:r>
              <a:rPr lang="es-E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Stephen habla de poner en práctica este principio.</a:t>
            </a:r>
            <a:endParaRPr lang="es-ES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dirty="0"/>
          </a:p>
        </p:txBody>
      </p:sp>
      <p:pic>
        <p:nvPicPr>
          <p:cNvPr id="28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9560" y="3108210"/>
            <a:ext cx="2501292" cy="22641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IV Key Principle</a:t>
            </a:r>
          </a:p>
        </p:txBody>
      </p:sp>
      <p:sp>
        <p:nvSpPr>
          <p:cNvPr id="28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SzTx/>
              <a:buNone/>
            </a:pPr>
            <a:r>
              <a:rPr dirty="0"/>
              <a:t>"The ECI process, from initial contacts through transition, must be dynamic and individualized in order to reflect the family's preferences, learning styles, and cultural beliefs."</a:t>
            </a:r>
          </a:p>
          <a:p>
            <a:pPr marL="0" indent="0">
              <a:buSzTx/>
              <a:buNone/>
            </a:pPr>
            <a:r>
              <a:rPr dirty="0"/>
              <a:t>Families should be active participants.</a:t>
            </a:r>
          </a:p>
          <a:p>
            <a:pPr marL="0" indent="0">
              <a:buSzTx/>
              <a:buNone/>
            </a:pPr>
            <a:r>
              <a:rPr dirty="0"/>
              <a:t>IFSP should be fluid...revised</a:t>
            </a:r>
            <a:endParaRPr lang="es-ES" dirty="0"/>
          </a:p>
          <a:p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"El proceso de AT, desde los contactos iniciales hasta la transición, debe ser dinámico e individualizado para reflejar las preferencias, los estilos de aprendizaje y las creencias culturales de la familia."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Las familias deben participar activamente.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El IFSP debe ser fluido...revisado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0" indent="0">
              <a:buSzTx/>
              <a:buNone/>
            </a:pPr>
            <a:endParaRPr dirty="0"/>
          </a:p>
        </p:txBody>
      </p:sp>
      <p:pic>
        <p:nvPicPr>
          <p:cNvPr id="287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4030" y="4772111"/>
            <a:ext cx="2191010" cy="159073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24509EAA-567F-8E82-FCAC-D08364407CF6}"/>
              </a:ext>
            </a:extLst>
          </p:cNvPr>
          <p:cNvSpPr txBox="1"/>
          <p:nvPr/>
        </p:nvSpPr>
        <p:spPr>
          <a:xfrm>
            <a:off x="3840479" y="1493496"/>
            <a:ext cx="5786437" cy="4616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IV Principio clave</a:t>
            </a:r>
            <a:r>
              <a:rPr lang="es-ES" sz="2400" dirty="0">
                <a:effectLst/>
                <a:highlight>
                  <a:srgbClr val="FFFF00"/>
                </a:highlight>
                <a:latin typeface="+mj-ea"/>
              </a:rPr>
              <a:t> </a:t>
            </a:r>
            <a:endParaRPr lang="en-US" sz="2400" dirty="0">
              <a:highlight>
                <a:srgbClr val="FFFF00"/>
              </a:highlight>
              <a:latin typeface="+mj-ea"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IV in practice</a:t>
            </a:r>
          </a:p>
        </p:txBody>
      </p:sp>
      <p:pic>
        <p:nvPicPr>
          <p:cNvPr id="290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22" y="2202728"/>
            <a:ext cx="3544805" cy="4281201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TextBox 4"/>
          <p:cNvSpPr txBox="1"/>
          <p:nvPr/>
        </p:nvSpPr>
        <p:spPr>
          <a:xfrm>
            <a:off x="4469937" y="2410690"/>
            <a:ext cx="7025035" cy="3291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The ECI practitioner implementing this principle will: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Addresses each family's priorities during evaluations and assessments;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He prepared the family to participate in the ISPU meetings;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Be ready for cooperation that will result in appropriate services for each family;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Treats each family member as a unique adult student;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Recognizes and will make changes to the ISPU as often as necessary to reflect changes in the needs, priorities and lifestyle of the child and family.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BE76C-D4CF-5310-5B49-D295C47E2D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Title 1">
            <a:extLst>
              <a:ext uri="{FF2B5EF4-FFF2-40B4-BE49-F238E27FC236}">
                <a16:creationId xmlns:a16="http://schemas.microsoft.com/office/drawing/2014/main" id="{9EC61011-A107-97B3-D2EB-24A9FC907A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br>
              <a:rPr lang="en-US" sz="1800" b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Principio Clave IV en la </a:t>
            </a:r>
            <a:r>
              <a:rPr lang="en-US" sz="28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práctica</a:t>
            </a:r>
            <a:r>
              <a:rPr lang="es-ES" sz="2800" dirty="0">
                <a:effectLst/>
                <a:highlight>
                  <a:srgbClr val="FFFF00"/>
                </a:highlight>
                <a:latin typeface="+mj-ea"/>
              </a:rPr>
              <a:t> </a:t>
            </a:r>
            <a:endParaRPr sz="2800" dirty="0">
              <a:highlight>
                <a:srgbClr val="FFFF00"/>
              </a:highlight>
              <a:latin typeface="+mj-ea"/>
            </a:endParaRPr>
          </a:p>
        </p:txBody>
      </p:sp>
      <p:pic>
        <p:nvPicPr>
          <p:cNvPr id="290" name="Picture 3" descr="Picture 3">
            <a:extLst>
              <a:ext uri="{FF2B5EF4-FFF2-40B4-BE49-F238E27FC236}">
                <a16:creationId xmlns:a16="http://schemas.microsoft.com/office/drawing/2014/main" id="{BB50B49F-513B-2326-E6B1-DE1BA8383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22" y="2202728"/>
            <a:ext cx="3544805" cy="4281201"/>
          </a:xfrm>
          <a:prstGeom prst="rect">
            <a:avLst/>
          </a:prstGeom>
          <a:ln w="12700">
            <a:miter lim="400000"/>
          </a:ln>
        </p:spPr>
      </p:pic>
      <p:sp>
        <p:nvSpPr>
          <p:cNvPr id="291" name="TextBox 4">
            <a:extLst>
              <a:ext uri="{FF2B5EF4-FFF2-40B4-BE49-F238E27FC236}">
                <a16:creationId xmlns:a16="http://schemas.microsoft.com/office/drawing/2014/main" id="{B38742B8-D12C-9C16-5E57-1023C4D5BAD0}"/>
              </a:ext>
            </a:extLst>
          </p:cNvPr>
          <p:cNvSpPr txBox="1"/>
          <p:nvPr/>
        </p:nvSpPr>
        <p:spPr>
          <a:xfrm>
            <a:off x="4469937" y="2410690"/>
            <a:ext cx="7025035" cy="4401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El profesional de ECI que ponga en práctica este principio: 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Aborda las prioridades de cada familia durante las evaluaciones y valoraciones;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Ha preparado a la familia para participar en las reuniones del ISPU;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Estará dispuesto a cooperar para conseguir servicios adecuados para cada familia;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Trata a cada miembro de la familia como un alumno adulto único;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Reconoce y hará cambios en el ISPU tan a menudo como sea necesario para reflejar los cambios en las necesidades, prioridades y estilo de vida del niño y la familia.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0434303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>
                <a:latin typeface="+mj-ea"/>
              </a:rPr>
              <a:t>ECI: Mission and Key Principles</a:t>
            </a:r>
            <a:br>
              <a:rPr lang="es-ES" dirty="0">
                <a:latin typeface="+mj-ea"/>
              </a:rPr>
            </a:br>
            <a:r>
              <a:rPr lang="es-ES" sz="27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ECI: Misión y principios clave</a:t>
            </a:r>
            <a:br>
              <a:rPr lang="es-ES" sz="27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sz="2700" dirty="0">
              <a:highlight>
                <a:srgbClr val="FFFF00"/>
              </a:highlight>
            </a:endParaRPr>
          </a:p>
        </p:txBody>
      </p:sp>
      <p:sp>
        <p:nvSpPr>
          <p:cNvPr id="24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096653"/>
            <a:ext cx="11049863" cy="4608947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r>
              <a:rPr sz="2200" dirty="0"/>
              <a:t>What is the mission of RI programs?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sz="2200" dirty="0"/>
              <a:t>What are the key natural principles for providing RI services in different settings?</a:t>
            </a:r>
            <a:r>
              <a:rPr lang="es-ES" sz="2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2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¿Cuál es la misión de los programas de RI?</a:t>
            </a:r>
            <a:endParaRPr lang="es-ES" sz="22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2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¿Cuáles son los principios naturales fundamentales para la prestación de servicios de RI en diferentes entornos?</a:t>
            </a:r>
            <a:endParaRPr lang="es-ES" sz="22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r>
              <a:rPr sz="2100" dirty="0">
                <a:latin typeface="+mj-ea"/>
              </a:rPr>
              <a:t>A draft version of the Mission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sz="2100" dirty="0">
                <a:latin typeface="+mj-ea"/>
              </a:rPr>
              <a:t>Technical assistance and support services</a:t>
            </a:r>
            <a:endParaRPr lang="es-ES" sz="2100" dirty="0"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1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Versión preliminar de la misión</a:t>
            </a:r>
            <a:endParaRPr lang="es-ES" sz="21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1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Asistencia técnica y servicios de apoyo.</a:t>
            </a:r>
            <a:endParaRPr lang="es-ES" sz="2100" dirty="0">
              <a:effectLst/>
              <a:highlight>
                <a:srgbClr val="FFFF00"/>
              </a:highlight>
              <a:latin typeface="+mj-ea"/>
            </a:endParaRPr>
          </a:p>
          <a:p>
            <a:endParaRPr lang="es-ES" dirty="0"/>
          </a:p>
          <a:p>
            <a:endParaRPr lang="es-ES" dirty="0"/>
          </a:p>
          <a:p>
            <a:endParaRPr dirty="0"/>
          </a:p>
        </p:txBody>
      </p:sp>
      <p:pic>
        <p:nvPicPr>
          <p:cNvPr id="242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084" y="3637250"/>
            <a:ext cx="5591176" cy="18002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Title 1"/>
          <p:cNvSpPr txBox="1">
            <a:spLocks noGrp="1"/>
          </p:cNvSpPr>
          <p:nvPr>
            <p:ph type="title"/>
          </p:nvPr>
        </p:nvSpPr>
        <p:spPr>
          <a:xfrm>
            <a:off x="39457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sz="2800" dirty="0"/>
              <a:t>Key principle IV: learning by doing</a:t>
            </a:r>
          </a:p>
        </p:txBody>
      </p:sp>
      <p:sp>
        <p:nvSpPr>
          <p:cNvPr id="29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dirty="0"/>
              <a:t>Hear Linda, program administrator, share her experience.</a:t>
            </a:r>
            <a:r>
              <a:rPr lang="es-E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Escuche a Linda, administradora del programa, compartir su experiencia.</a:t>
            </a:r>
            <a:endParaRPr lang="es-ES" sz="20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endParaRPr dirty="0"/>
          </a:p>
        </p:txBody>
      </p:sp>
      <p:pic>
        <p:nvPicPr>
          <p:cNvPr id="29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1940" y="3872089"/>
            <a:ext cx="2597330" cy="2842748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E664370-35F6-27C5-95E7-E7A2F2BFE399}"/>
              </a:ext>
            </a:extLst>
          </p:cNvPr>
          <p:cNvSpPr txBox="1"/>
          <p:nvPr/>
        </p:nvSpPr>
        <p:spPr>
          <a:xfrm>
            <a:off x="2831783" y="1464835"/>
            <a:ext cx="6097904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Principio clave IV: </a:t>
            </a:r>
            <a:r>
              <a:rPr lang="en-US" sz="20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aprender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haciendo</a:t>
            </a:r>
            <a:r>
              <a:rPr lang="es-ES" sz="2000" dirty="0">
                <a:effectLst/>
                <a:highlight>
                  <a:srgbClr val="FFFF00"/>
                </a:highlight>
                <a:latin typeface="+mj-ea"/>
              </a:rPr>
              <a:t> </a:t>
            </a:r>
            <a:endParaRPr lang="en-US" sz="2000" dirty="0">
              <a:highlight>
                <a:srgbClr val="FFFF00"/>
              </a:highlight>
              <a:latin typeface="+mj-ea"/>
            </a:endParaRPr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V Key principle</a:t>
            </a:r>
            <a:br>
              <a:rPr lang="es-ES" dirty="0"/>
            </a:b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V Principio clave</a:t>
            </a:r>
            <a:r>
              <a:rPr lang="es-ES" sz="2400" dirty="0">
                <a:effectLst/>
                <a:highlight>
                  <a:srgbClr val="FFFF00"/>
                </a:highlight>
              </a:rPr>
              <a:t> </a:t>
            </a:r>
            <a:endParaRPr sz="2400" dirty="0">
              <a:highlight>
                <a:srgbClr val="FFFF00"/>
              </a:highlight>
            </a:endParaRPr>
          </a:p>
        </p:txBody>
      </p:sp>
      <p:sp>
        <p:nvSpPr>
          <p:cNvPr id="29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sz="2000" dirty="0"/>
              <a:t>"The outcomes of IFSP must be functional and based on the needs of children and families as well as the priorities identified by the family."</a:t>
            </a:r>
            <a:r>
              <a:rPr lang="es-ES" sz="2000" dirty="0"/>
              <a:t> </a:t>
            </a:r>
          </a:p>
          <a:p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"Los resultados del IFSP deben ser funcionales y basarse en las necesidades de los niños y las familias, así como en las prioridades identificadas por la familia."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endParaRPr dirty="0"/>
          </a:p>
        </p:txBody>
      </p:sp>
      <p:pic>
        <p:nvPicPr>
          <p:cNvPr id="29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879" y="3850781"/>
            <a:ext cx="4626927" cy="19431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V in practice</a:t>
            </a:r>
          </a:p>
        </p:txBody>
      </p:sp>
      <p:pic>
        <p:nvPicPr>
          <p:cNvPr id="302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06" y="2861685"/>
            <a:ext cx="4345949" cy="2855624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TextBox 2"/>
          <p:cNvSpPr txBox="1"/>
          <p:nvPr/>
        </p:nvSpPr>
        <p:spPr>
          <a:xfrm>
            <a:off x="4848629" y="2225963"/>
            <a:ext cx="6992851" cy="3825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The ECI practitioner who implements this principle will: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Writes IFSP goals based on the family's concerns, resources, and priorities;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Listens to families and will believe what they say regarding their priorities and needs;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Writes integrated goals that focus on children's participation in community and family activities;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Writes goals that are based on children's natural motivations to learn and do, combined with family priorities; and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It reinforces naturally occurring routines and will encourage learning opportunities and enjoyment.</a:t>
            </a:r>
          </a:p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C1611-5279-1696-ADB7-59581068E1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Title 1">
            <a:extLst>
              <a:ext uri="{FF2B5EF4-FFF2-40B4-BE49-F238E27FC236}">
                <a16:creationId xmlns:a16="http://schemas.microsoft.com/office/drawing/2014/main" id="{85509CF8-12AF-4BF4-7374-8B70664581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br>
              <a:rPr lang="es-ES" sz="2800" dirty="0"/>
            </a:br>
            <a:r>
              <a:rPr lang="en-US" sz="2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Principio clave V en la </a:t>
            </a:r>
            <a:r>
              <a:rPr lang="en-US" sz="28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práctica</a:t>
            </a:r>
            <a:r>
              <a:rPr lang="es-ES" sz="2800" dirty="0">
                <a:effectLst/>
                <a:highlight>
                  <a:srgbClr val="FFFF00"/>
                </a:highlight>
              </a:rPr>
              <a:t> </a:t>
            </a:r>
            <a:endParaRPr sz="2800" dirty="0">
              <a:highlight>
                <a:srgbClr val="FFFF00"/>
              </a:highlight>
            </a:endParaRPr>
          </a:p>
        </p:txBody>
      </p:sp>
      <p:pic>
        <p:nvPicPr>
          <p:cNvPr id="302" name="Picture 3" descr="Picture 3">
            <a:extLst>
              <a:ext uri="{FF2B5EF4-FFF2-40B4-BE49-F238E27FC236}">
                <a16:creationId xmlns:a16="http://schemas.microsoft.com/office/drawing/2014/main" id="{EF3DB7A0-7984-0BD1-85B8-89CAF330B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06" y="2861685"/>
            <a:ext cx="4345949" cy="2855624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TextBox 2">
            <a:extLst>
              <a:ext uri="{FF2B5EF4-FFF2-40B4-BE49-F238E27FC236}">
                <a16:creationId xmlns:a16="http://schemas.microsoft.com/office/drawing/2014/main" id="{21345714-9DFB-0475-0475-0C8C8FCFCB4B}"/>
              </a:ext>
            </a:extLst>
          </p:cNvPr>
          <p:cNvSpPr txBox="1"/>
          <p:nvPr/>
        </p:nvSpPr>
        <p:spPr>
          <a:xfrm>
            <a:off x="4848629" y="2225963"/>
            <a:ext cx="6992851" cy="4370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El profesional de ECI que aplique este principio: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Redacta los objetivos del IFSP basándose en las preocupaciones, recursos y prioridades de la familia;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Escucha a las familias y cree lo que digan sobre sus prioridades y necesidades;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Redacta objetivos integrados que se centran en la participación de los niños en actividades comunitarias y familiares;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Redacta objetivos que se basan en las motivaciones naturales de los niños para aprender y hacer, combinadas con las prioridades familiares; y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Refuerza las rutinas naturales y fomenta las oportunidades de aprendizaje y disfrute.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50824517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Key principle V: learning by doing</a:t>
            </a:r>
            <a:br>
              <a:rPr lang="es-ES" dirty="0"/>
            </a:br>
            <a:r>
              <a:rPr lang="en-US" sz="24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Principio clave V: </a:t>
            </a:r>
            <a:r>
              <a:rPr lang="en-US" sz="2400" b="1" dirty="0" err="1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aprender</a:t>
            </a:r>
            <a:r>
              <a:rPr lang="en-US" sz="24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 haciendo</a:t>
            </a:r>
            <a:r>
              <a:rPr lang="es-ES" sz="2400" dirty="0">
                <a:solidFill>
                  <a:srgbClr val="FFFF00"/>
                </a:solidFill>
                <a:effectLst/>
                <a:latin typeface="+mj-ea"/>
              </a:rPr>
              <a:t> </a:t>
            </a:r>
            <a:endParaRPr sz="24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06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dirty="0"/>
              <a:t>Hear from Lee, Family Resource Coordinator, how this principle is put into practice.</a:t>
            </a:r>
            <a:endParaRPr lang="es-ES" dirty="0"/>
          </a:p>
          <a:p>
            <a:r>
              <a:rPr lang="es-ES" dirty="0">
                <a:solidFill>
                  <a:srgbClr val="FFFF00"/>
                </a:solidFill>
                <a:effectLst/>
                <a:latin typeface="+mj-ea"/>
              </a:rPr>
              <a:t>Lee, Coordinador de Recursos Familiares, nos explica cómo se pone en práctica este principio.</a:t>
            </a:r>
          </a:p>
          <a:p>
            <a:pPr marL="0" indent="0">
              <a:buNone/>
            </a:pPr>
            <a:endParaRPr dirty="0"/>
          </a:p>
        </p:txBody>
      </p:sp>
      <p:pic>
        <p:nvPicPr>
          <p:cNvPr id="307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900" y="3921361"/>
            <a:ext cx="2310910" cy="21834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VI Key Principle</a:t>
            </a:r>
            <a:br>
              <a:rPr lang="es-ES" dirty="0"/>
            </a:br>
            <a:r>
              <a:rPr lang="en-US" sz="24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VI Principio clave</a:t>
            </a:r>
            <a:r>
              <a:rPr lang="es-ES" sz="2400" dirty="0">
                <a:solidFill>
                  <a:srgbClr val="FFFF00"/>
                </a:solidFill>
                <a:effectLst/>
                <a:latin typeface="+mj-ea"/>
              </a:rPr>
              <a:t> </a:t>
            </a:r>
            <a:endParaRPr sz="2400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31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sz="2000" dirty="0">
                <a:latin typeface="+mj-ea"/>
              </a:rPr>
              <a:t>"The family's priorities, needs, and interests are most appropriately addressed by a primary provider who represents and receives team and community support."</a:t>
            </a:r>
            <a:endParaRPr lang="es-ES" sz="2000" dirty="0">
              <a:latin typeface="+mj-ea"/>
            </a:endParaRPr>
          </a:p>
          <a:p>
            <a:r>
              <a:rPr lang="es-ES" sz="2000" dirty="0">
                <a:solidFill>
                  <a:srgbClr val="FFFF00"/>
                </a:solidFill>
                <a:effectLst/>
                <a:latin typeface="+mj-ea"/>
              </a:rPr>
              <a:t>"Las prioridades, necesidades e intereses de la familia son abordados de forma más adecuada por un proveedor primario que representa y recibe el apoyo del equipo y la comunidad".</a:t>
            </a:r>
          </a:p>
          <a:p>
            <a:endParaRPr dirty="0"/>
          </a:p>
        </p:txBody>
      </p:sp>
      <p:pic>
        <p:nvPicPr>
          <p:cNvPr id="31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679" y="4316828"/>
            <a:ext cx="6545479" cy="203825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rPr dirty="0"/>
              <a:t>Key Principle VI in practice</a:t>
            </a:r>
            <a:br>
              <a:rPr lang="es-ES" dirty="0"/>
            </a:br>
            <a:r>
              <a:rPr lang="en-US" sz="24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Principio clave VI en la </a:t>
            </a:r>
            <a:r>
              <a:rPr lang="en-US" sz="2400" b="1" dirty="0" err="1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práctica</a:t>
            </a:r>
            <a:r>
              <a:rPr lang="es-ES" sz="2400" dirty="0">
                <a:solidFill>
                  <a:srgbClr val="FFFF00"/>
                </a:solidFill>
                <a:effectLst/>
                <a:latin typeface="+mj-ea"/>
              </a:rPr>
              <a:t> </a:t>
            </a:r>
            <a:endParaRPr sz="24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314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77378"/>
            <a:ext cx="2811780" cy="1682019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TextBox 2"/>
          <p:cNvSpPr txBox="1"/>
          <p:nvPr/>
        </p:nvSpPr>
        <p:spPr>
          <a:xfrm>
            <a:off x="3179210" y="1834167"/>
            <a:ext cx="8332470" cy="53553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>
                <a:solidFill>
                  <a:srgbClr val="FFFFFF"/>
                </a:solidFill>
              </a:defRPr>
            </a:pPr>
            <a:r>
              <a:rPr dirty="0">
                <a:solidFill>
                  <a:schemeClr val="bg1"/>
                </a:solidFill>
                <a:latin typeface="+mj-ea"/>
              </a:rPr>
              <a:t>ECI practitioners implementing this principle will:</a:t>
            </a:r>
          </a:p>
          <a:p>
            <a:pPr marL="285750" indent="-285750"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</a:defRPr>
            </a:pPr>
            <a:r>
              <a:rPr dirty="0">
                <a:solidFill>
                  <a:schemeClr val="bg1"/>
                </a:solidFill>
                <a:latin typeface="+mj-ea"/>
              </a:rPr>
              <a:t>Use a primary provider, with team support, to maintain focus on what is needed to achieve functional goals;</a:t>
            </a:r>
          </a:p>
          <a:p>
            <a:pPr marL="285750" indent="-285750"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</a:defRPr>
            </a:pPr>
            <a:r>
              <a:rPr dirty="0">
                <a:solidFill>
                  <a:schemeClr val="bg1"/>
                </a:solidFill>
                <a:latin typeface="+mj-ea"/>
              </a:rPr>
              <a:t>Build a team for each family that includes people important to the family as well as RI practitioners from different disciplines;</a:t>
            </a:r>
          </a:p>
          <a:p>
            <a:pPr marL="285750" indent="-285750">
              <a:buFont typeface="Arial" panose="020B0604020202020204" pitchFamily="34" charset="0"/>
              <a:buChar char="•"/>
              <a:defRPr>
                <a:solidFill>
                  <a:srgbClr val="FFFFFF"/>
                </a:solidFill>
              </a:defRPr>
            </a:pPr>
            <a:r>
              <a:rPr dirty="0">
                <a:solidFill>
                  <a:schemeClr val="bg1"/>
                </a:solidFill>
                <a:latin typeface="+mj-ea"/>
              </a:rPr>
              <a:t>Plan and record consultations and visits with other team members; and</a:t>
            </a:r>
            <a:endParaRPr lang="es-ES" dirty="0">
              <a:solidFill>
                <a:schemeClr val="bg1"/>
              </a:solidFill>
              <a:latin typeface="+mj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dirty="0">
                <a:solidFill>
                  <a:schemeClr val="bg1"/>
                </a:solidFill>
                <a:latin typeface="+mj-ea"/>
              </a:rPr>
              <a:t>Make time for team members to communicate formally and </a:t>
            </a:r>
            <a:r>
              <a:rPr dirty="0" err="1">
                <a:solidFill>
                  <a:schemeClr val="bg1"/>
                </a:solidFill>
                <a:latin typeface="+mj-ea"/>
              </a:rPr>
              <a:t>infor</a:t>
            </a:r>
            <a:r>
              <a:rPr lang="es-ES" dirty="0" err="1">
                <a:solidFill>
                  <a:schemeClr val="bg1"/>
                </a:solidFill>
                <a:latin typeface="+mj-ea"/>
              </a:rPr>
              <a:t>mally</a:t>
            </a:r>
            <a:r>
              <a:rPr lang="es-ES" dirty="0">
                <a:solidFill>
                  <a:schemeClr val="bg1"/>
                </a:solidFill>
                <a:latin typeface="+mj-ea"/>
              </a:rPr>
              <a:t>.</a:t>
            </a:r>
            <a:r>
              <a:rPr lang="es-ES" sz="1800" dirty="0">
                <a:solidFill>
                  <a:schemeClr val="bg1"/>
                </a:solidFill>
                <a:effectLst/>
                <a:latin typeface="+mj-ea"/>
              </a:rPr>
              <a:t> </a:t>
            </a:r>
          </a:p>
          <a:p>
            <a:endParaRPr lang="es-ES" dirty="0">
              <a:solidFill>
                <a:schemeClr val="bg1"/>
              </a:solidFill>
              <a:latin typeface="+mj-ea"/>
              <a:ea typeface="Times New Roman" panose="02020603050405020304" pitchFamily="18" charset="0"/>
            </a:endParaRPr>
          </a:p>
          <a:p>
            <a:r>
              <a:rPr lang="es-ES" dirty="0">
                <a:solidFill>
                  <a:srgbClr val="FFFF00"/>
                </a:solidFill>
                <a:ea typeface="Times New Roman" panose="02020603050405020304" pitchFamily="18" charset="0"/>
              </a:rPr>
              <a:t>Los profesionales de ECI que apliquen este principio: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dirty="0">
                <a:solidFill>
                  <a:srgbClr val="FFFF00"/>
                </a:solidFill>
                <a:ea typeface="Times New Roman" panose="02020603050405020304" pitchFamily="18" charset="0"/>
              </a:rPr>
              <a:t>Utilizarán un proveedor principal, con el apoyo del equipo, para mantener la atención centrada en lo que se necesita para alcanzar los objetivos funcionales;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dirty="0">
                <a:solidFill>
                  <a:srgbClr val="FFFF00"/>
                </a:solidFill>
                <a:ea typeface="Times New Roman" panose="02020603050405020304" pitchFamily="18" charset="0"/>
              </a:rPr>
              <a:t>Formarán un equipo para cada familia que incluya a personas importantes para la familia, así como a profesionales de RI de diferentes disciplinas;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dirty="0">
                <a:solidFill>
                  <a:srgbClr val="FFFF00"/>
                </a:solidFill>
                <a:ea typeface="Times New Roman" panose="02020603050405020304" pitchFamily="18" charset="0"/>
              </a:rPr>
              <a:t>Planificarán y registrarán las consultas y visitas con otros miembros del equipo; y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dirty="0">
                <a:solidFill>
                  <a:srgbClr val="FFFF00"/>
                </a:solidFill>
                <a:ea typeface="Times New Roman" panose="02020603050405020304" pitchFamily="18" charset="0"/>
              </a:rPr>
              <a:t>Dedicarán tiempo a que los miembros del equipo se comuniquen formal e informalmente.</a:t>
            </a:r>
          </a:p>
          <a:p>
            <a:pPr>
              <a:defRPr>
                <a:solidFill>
                  <a:srgbClr val="FFFFFF"/>
                </a:solidFill>
              </a:defRPr>
            </a:pPr>
            <a:endParaRPr dirty="0"/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sz="2000" dirty="0"/>
              <a:t>Key principle VI: learning by doing</a:t>
            </a:r>
          </a:p>
        </p:txBody>
      </p:sp>
      <p:sp>
        <p:nvSpPr>
          <p:cNvPr id="31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r>
              <a:rPr dirty="0"/>
              <a:t>Hear Sherry, parent of 14-month-old Dante, talk about ECI services delivered through a primary care provider.</a:t>
            </a:r>
            <a:endParaRPr lang="es-ES" dirty="0"/>
          </a:p>
          <a:p>
            <a:r>
              <a:rPr lang="es-ES" sz="2000" dirty="0">
                <a:solidFill>
                  <a:srgbClr val="FFFF00"/>
                </a:solidFill>
                <a:effectLst/>
                <a:latin typeface="+mj-ea"/>
              </a:rPr>
              <a:t>Escuche a Sherry, madre de Dante, de 14 meses, hablar sobre los servicios de ECI prestados a través de un proveedor de atención primaria.</a:t>
            </a:r>
          </a:p>
          <a:p>
            <a:endParaRPr dirty="0"/>
          </a:p>
        </p:txBody>
      </p:sp>
      <p:pic>
        <p:nvPicPr>
          <p:cNvPr id="319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390" y="4065924"/>
            <a:ext cx="2300626" cy="2038848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9E69431-7967-9A1B-BA9E-3CF0520B39A2}"/>
              </a:ext>
            </a:extLst>
          </p:cNvPr>
          <p:cNvSpPr txBox="1"/>
          <p:nvPr/>
        </p:nvSpPr>
        <p:spPr>
          <a:xfrm>
            <a:off x="2561355" y="1531522"/>
            <a:ext cx="6097904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ctr"/>
            <a:r>
              <a:rPr lang="en-US" sz="18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Principio clave VI: </a:t>
            </a:r>
            <a:r>
              <a:rPr lang="en-US" sz="1800" b="1" dirty="0" err="1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aprender</a:t>
            </a:r>
            <a:r>
              <a:rPr lang="en-US" sz="18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 haciendo</a:t>
            </a:r>
            <a:r>
              <a:rPr lang="es-ES" dirty="0">
                <a:solidFill>
                  <a:srgbClr val="FFFF00"/>
                </a:solidFill>
                <a:effectLst/>
                <a:latin typeface="+mj-ea"/>
              </a:rPr>
              <a:t> </a:t>
            </a:r>
            <a:endParaRPr lang="en-US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/>
          </a:lstStyle>
          <a:p>
            <a:br>
              <a:rPr lang="es-ES" sz="3100" dirty="0">
                <a:latin typeface="+mj-ea"/>
              </a:rPr>
            </a:br>
            <a:r>
              <a:rPr sz="3100" dirty="0">
                <a:latin typeface="+mj-ea"/>
              </a:rPr>
              <a:t>VII Key Principle</a:t>
            </a:r>
            <a:br>
              <a:rPr lang="es-ES" sz="3100" dirty="0">
                <a:latin typeface="+mj-ea"/>
              </a:rPr>
            </a:br>
            <a:r>
              <a:rPr lang="es-ES" sz="3100" b="1" dirty="0">
                <a:solidFill>
                  <a:srgbClr val="FFFF00"/>
                </a:solidFill>
                <a:effectLst/>
                <a:latin typeface="+mj-ea"/>
              </a:rPr>
              <a:t>VII Principio clave</a:t>
            </a:r>
            <a:br>
              <a:rPr lang="es-E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dirty="0"/>
          </a:p>
        </p:txBody>
      </p:sp>
      <p:sp>
        <p:nvSpPr>
          <p:cNvPr id="32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sz="2000" dirty="0">
                <a:latin typeface="+mj-ea"/>
              </a:rPr>
              <a:t>"Interventions with young children and family members must be based on explicit principles, validated practices, the best available research, and relevant laws and regulations."</a:t>
            </a:r>
            <a:endParaRPr lang="es-ES" sz="2000" dirty="0">
              <a:latin typeface="+mj-ea"/>
            </a:endParaRPr>
          </a:p>
          <a:p>
            <a:r>
              <a:rPr lang="es-ES" sz="2000" dirty="0">
                <a:solidFill>
                  <a:srgbClr val="FFFF00"/>
                </a:solidFill>
                <a:effectLst/>
                <a:latin typeface="+mj-ea"/>
              </a:rPr>
              <a:t>"Las intervenciones con niños pequeños y familiares deben basarse en principios explícitos, prácticas validadas, la mejor investigación disponible y las leyes y normativas pertinentes."</a:t>
            </a:r>
          </a:p>
          <a:p>
            <a:endParaRPr dirty="0"/>
          </a:p>
        </p:txBody>
      </p:sp>
      <p:pic>
        <p:nvPicPr>
          <p:cNvPr id="32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972" y="4136531"/>
            <a:ext cx="5951941" cy="21283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VII in practice</a:t>
            </a:r>
          </a:p>
        </p:txBody>
      </p:sp>
      <p:pic>
        <p:nvPicPr>
          <p:cNvPr id="326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75" y="3358427"/>
            <a:ext cx="4825723" cy="1887828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TextBox 2"/>
          <p:cNvSpPr txBox="1"/>
          <p:nvPr/>
        </p:nvSpPr>
        <p:spPr>
          <a:xfrm>
            <a:off x="5190374" y="2299854"/>
            <a:ext cx="6632632" cy="3025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ECI practitioners implementing this principle will: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Update knowledge, skills and strategies constantly, keeping all research in mind;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Refine practices based on introspection (self-observation) in order to continuously clarify principles and values;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Base practical decisions for each child and family on continuous assessment information and valid program practice through continuous evaluation;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t>They have relevant regulations and laws in mind.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Mission</a:t>
            </a:r>
            <a:br>
              <a:rPr lang="es-ES" dirty="0"/>
            </a:br>
            <a:r>
              <a:rPr lang="es-ES" sz="27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Misión</a:t>
            </a:r>
            <a:br>
              <a:rPr lang="es-E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dirty="0"/>
          </a:p>
        </p:txBody>
      </p:sp>
      <p:sp>
        <p:nvSpPr>
          <p:cNvPr id="245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endParaRPr dirty="0"/>
          </a:p>
          <a:p>
            <a:r>
              <a:rPr dirty="0"/>
              <a:t>Part C ECI is based and provides support and resources to help family members or caregivers improve children's learning and development through everyday learning opportunities.</a:t>
            </a:r>
            <a:endParaRPr lang="es-ES" dirty="0"/>
          </a:p>
          <a:p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La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Parte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C ECI se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basa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y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proporciona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apoyo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y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recursos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para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ayudar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a los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familiares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o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cuidadores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mejorar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el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aprendizaje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y el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desarrollo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de los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niños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a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través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oportunidades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de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aprendizaje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cotidiano</a:t>
            </a:r>
            <a:r>
              <a:rPr lang="en-US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.</a:t>
            </a:r>
            <a:r>
              <a:rPr lang="es-ES" dirty="0">
                <a:effectLst/>
                <a:highlight>
                  <a:srgbClr val="FFFF00"/>
                </a:highlight>
                <a:latin typeface="+mj-ea"/>
              </a:rPr>
              <a:t> </a:t>
            </a:r>
            <a:endParaRPr dirty="0">
              <a:highlight>
                <a:srgbClr val="FFFF00"/>
              </a:highlight>
              <a:latin typeface="+mj-ea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061203-9549-D1A2-1294-4BD0946E3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itle 1">
            <a:extLst>
              <a:ext uri="{FF2B5EF4-FFF2-40B4-BE49-F238E27FC236}">
                <a16:creationId xmlns:a16="http://schemas.microsoft.com/office/drawing/2014/main" id="{B9353F59-DF98-CBF2-758C-A38E602CE8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lang="en-US" sz="24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Principio VII en la </a:t>
            </a:r>
            <a:r>
              <a:rPr lang="en-US" sz="2400" b="1" dirty="0" err="1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práctica</a:t>
            </a:r>
            <a:r>
              <a:rPr lang="es-ES" sz="2400" dirty="0">
                <a:solidFill>
                  <a:srgbClr val="FFFF00"/>
                </a:solidFill>
                <a:effectLst/>
                <a:latin typeface="+mj-ea"/>
              </a:rPr>
              <a:t> </a:t>
            </a:r>
            <a:endParaRPr sz="2400" dirty="0">
              <a:solidFill>
                <a:srgbClr val="FFFF00"/>
              </a:solidFill>
              <a:latin typeface="+mj-ea"/>
            </a:endParaRPr>
          </a:p>
        </p:txBody>
      </p:sp>
      <p:pic>
        <p:nvPicPr>
          <p:cNvPr id="326" name="Picture 3" descr="Picture 3">
            <a:extLst>
              <a:ext uri="{FF2B5EF4-FFF2-40B4-BE49-F238E27FC236}">
                <a16:creationId xmlns:a16="http://schemas.microsoft.com/office/drawing/2014/main" id="{92D38466-6FAE-DEE5-3337-27EE13627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75" y="3358427"/>
            <a:ext cx="4825723" cy="1887828"/>
          </a:xfrm>
          <a:prstGeom prst="rect">
            <a:avLst/>
          </a:prstGeom>
          <a:ln w="12700">
            <a:miter lim="400000"/>
          </a:ln>
        </p:spPr>
      </p:pic>
      <p:sp>
        <p:nvSpPr>
          <p:cNvPr id="327" name="TextBox 2">
            <a:extLst>
              <a:ext uri="{FF2B5EF4-FFF2-40B4-BE49-F238E27FC236}">
                <a16:creationId xmlns:a16="http://schemas.microsoft.com/office/drawing/2014/main" id="{731DDC03-624F-41A5-E3E1-1CAED53B1A4F}"/>
              </a:ext>
            </a:extLst>
          </p:cNvPr>
          <p:cNvSpPr txBox="1"/>
          <p:nvPr/>
        </p:nvSpPr>
        <p:spPr>
          <a:xfrm>
            <a:off x="5190374" y="2299854"/>
            <a:ext cx="6632632" cy="34778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Los profesionales de la AT que apliquen este principio:</a:t>
            </a:r>
          </a:p>
          <a:p>
            <a:pPr marL="342900" lvl="0" indent="-342900">
              <a:buFont typeface="Symbol" pitchFamily="2" charset="2"/>
              <a:buChar char=""/>
            </a:pPr>
            <a:endParaRPr lang="es-ES" sz="2000" dirty="0">
              <a:solidFill>
                <a:srgbClr val="FFFF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Actualizarán constantemente sus conocimientos, habilidades y estrategias, teniendo en cuenta todas las investigaciones;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Perfeccionarán las prácticas basándose en la introspección (autoobservación) para clarificar continuamente los principios y valores;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Basarán las decisiones prácticas para cada niño y familia en la información de la evaluación continua y en la práctica válida del programa a través de la evaluación continua;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Tendrán presentes los reglamentos y leyes pertinentes.</a:t>
            </a:r>
          </a:p>
        </p:txBody>
      </p:sp>
    </p:spTree>
    <p:extLst>
      <p:ext uri="{BB962C8B-B14F-4D97-AF65-F5344CB8AC3E}">
        <p14:creationId xmlns:p14="http://schemas.microsoft.com/office/powerpoint/2010/main" val="1780351383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>
            <a:lvl1pPr algn="ctr"/>
          </a:lstStyle>
          <a:p>
            <a:r>
              <a:t>Key principle VIII: learning by doing</a:t>
            </a:r>
          </a:p>
        </p:txBody>
      </p:sp>
      <p:sp>
        <p:nvSpPr>
          <p:cNvPr id="330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dirty="0"/>
              <a:t>Hear from Maggie, a therapist, who shares how she puts this principle into action.</a:t>
            </a:r>
            <a:endParaRPr lang="es-ES" dirty="0"/>
          </a:p>
          <a:p>
            <a:r>
              <a:rPr lang="es-ES" sz="2000" b="1" dirty="0">
                <a:solidFill>
                  <a:srgbClr val="FFFF00"/>
                </a:solidFill>
                <a:effectLst/>
                <a:latin typeface="+mj-ea"/>
              </a:rPr>
              <a:t>Maggie, terapeuta, nos cuenta cómo pone en práctica este principio.</a:t>
            </a:r>
          </a:p>
          <a:p>
            <a:endParaRPr dirty="0"/>
          </a:p>
        </p:txBody>
      </p:sp>
      <p:pic>
        <p:nvPicPr>
          <p:cNvPr id="331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516" y="4066741"/>
            <a:ext cx="2212917" cy="1869449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9DA5ADA-B1FF-98FD-C2AC-E47F5119F36F}"/>
              </a:ext>
            </a:extLst>
          </p:cNvPr>
          <p:cNvSpPr txBox="1"/>
          <p:nvPr/>
        </p:nvSpPr>
        <p:spPr>
          <a:xfrm>
            <a:off x="2717483" y="1531522"/>
            <a:ext cx="6097904" cy="4001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Principio clave VIII: </a:t>
            </a:r>
            <a:r>
              <a:rPr lang="en-US" sz="2000" b="1" dirty="0" err="1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aprender</a:t>
            </a:r>
            <a:r>
              <a:rPr lang="en-US" sz="2000" b="1" dirty="0">
                <a:solidFill>
                  <a:srgbClr val="FFFF00"/>
                </a:solidFill>
                <a:effectLst/>
                <a:latin typeface="+mj-ea"/>
                <a:cs typeface="Times New Roman" panose="02020603050405020304" pitchFamily="18" charset="0"/>
              </a:rPr>
              <a:t> haciendo</a:t>
            </a:r>
            <a:r>
              <a:rPr lang="es-ES" sz="2000" dirty="0">
                <a:solidFill>
                  <a:srgbClr val="FFFF00"/>
                </a:solidFill>
                <a:effectLst/>
                <a:latin typeface="+mj-ea"/>
              </a:rPr>
              <a:t> </a:t>
            </a:r>
            <a:endParaRPr lang="en-US" sz="2000" dirty="0">
              <a:solidFill>
                <a:srgbClr val="FFFF00"/>
              </a:solidFill>
              <a:latin typeface="+mj-ea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None/>
              <a:defRPr sz="3600"/>
            </a:pPr>
            <a:r>
              <a:rPr dirty="0"/>
              <a:t>NEXT</a:t>
            </a:r>
          </a:p>
          <a:p>
            <a:pPr marL="0" indent="0">
              <a:buSzTx/>
              <a:buNone/>
              <a:defRPr sz="3600"/>
            </a:pPr>
            <a:r>
              <a:rPr dirty="0"/>
              <a:t>Module 1, Topic 3, Part 1</a:t>
            </a:r>
          </a:p>
          <a:p>
            <a:pPr marL="0" indent="0">
              <a:buSzTx/>
              <a:buNone/>
              <a:defRPr sz="3600"/>
            </a:pPr>
            <a:r>
              <a:rPr dirty="0"/>
              <a:t>Evidence-based practices</a:t>
            </a:r>
            <a:endParaRPr lang="es-ES" dirty="0"/>
          </a:p>
          <a:p>
            <a:r>
              <a:rPr lang="es-ES" dirty="0">
                <a:solidFill>
                  <a:srgbClr val="FFFF00"/>
                </a:solidFill>
                <a:effectLst/>
                <a:latin typeface="+mj-ea"/>
              </a:rPr>
              <a:t>SIGUIENTE</a:t>
            </a:r>
          </a:p>
          <a:p>
            <a:r>
              <a:rPr lang="es-ES" b="1" dirty="0">
                <a:solidFill>
                  <a:srgbClr val="FFFF00"/>
                </a:solidFill>
                <a:effectLst/>
                <a:latin typeface="+mj-ea"/>
              </a:rPr>
              <a:t>Módulo 1, Tema 3, Parte 1</a:t>
            </a:r>
          </a:p>
          <a:p>
            <a:r>
              <a:rPr lang="es-ES" dirty="0">
                <a:solidFill>
                  <a:srgbClr val="FFFF00"/>
                </a:solidFill>
                <a:effectLst/>
                <a:latin typeface="+mj-ea"/>
              </a:rPr>
              <a:t>Prácticas basadas en la evidencia</a:t>
            </a:r>
          </a:p>
          <a:p>
            <a:endParaRPr lang="es-ES" dirty="0">
              <a:solidFill>
                <a:srgbClr val="FFFF00"/>
              </a:solidFill>
              <a:effectLst/>
              <a:latin typeface="+mj-ea"/>
            </a:endParaRPr>
          </a:p>
          <a:p>
            <a:pPr marL="0" indent="0">
              <a:buSzTx/>
              <a:buNone/>
              <a:defRPr sz="3600"/>
            </a:pP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itle 1"/>
          <p:cNvSpPr txBox="1">
            <a:spLocks noGrp="1"/>
          </p:cNvSpPr>
          <p:nvPr>
            <p:ph type="title"/>
          </p:nvPr>
        </p:nvSpPr>
        <p:spPr>
          <a:xfrm>
            <a:off x="680320" y="605790"/>
            <a:ext cx="9613863" cy="133731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Seven key principles</a:t>
            </a:r>
            <a:br>
              <a:rPr lang="es-ES" dirty="0"/>
            </a:br>
            <a:r>
              <a:rPr lang="es-ES" sz="31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Siete principios clave</a:t>
            </a:r>
            <a:br>
              <a:rPr lang="es-E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dirty="0"/>
          </a:p>
        </p:txBody>
      </p:sp>
      <p:sp>
        <p:nvSpPr>
          <p:cNvPr id="248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11086808" cy="4377964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457200" indent="-457200">
              <a:buFontTx/>
              <a:buAutoNum type="arabicPeriod"/>
            </a:pPr>
            <a:r>
              <a:rPr sz="1900" dirty="0">
                <a:latin typeface="+mj-ea"/>
              </a:rPr>
              <a:t>Infants and toddlers learn best through everyday experiences and interactions with familiar people in familiar contexts.</a:t>
            </a:r>
          </a:p>
          <a:p>
            <a:pPr marL="457200" indent="-457200">
              <a:buFontTx/>
              <a:buAutoNum type="arabicPeriod"/>
            </a:pPr>
            <a:r>
              <a:rPr sz="1900" dirty="0">
                <a:latin typeface="+mj-ea"/>
              </a:rPr>
              <a:t>All families, with the necessary supports and resources, can improve their child's learning and development.</a:t>
            </a:r>
          </a:p>
          <a:p>
            <a:pPr marL="457200" indent="-457200">
              <a:buFontTx/>
              <a:buAutoNum type="arabicPeriod"/>
            </a:pPr>
            <a:r>
              <a:rPr sz="1900" dirty="0">
                <a:latin typeface="+mj-ea"/>
              </a:rPr>
              <a:t>The primary role of the RI service provider is to work with and support parents/guardians/</a:t>
            </a:r>
            <a:r>
              <a:rPr sz="1900" dirty="0" err="1">
                <a:latin typeface="+mj-ea"/>
              </a:rPr>
              <a:t>carers</a:t>
            </a:r>
            <a:r>
              <a:rPr sz="1900" dirty="0">
                <a:latin typeface="+mj-ea"/>
              </a:rPr>
              <a:t> in children's lives.</a:t>
            </a:r>
          </a:p>
          <a:p>
            <a:pPr marL="457200" indent="-457200">
              <a:buFontTx/>
              <a:buAutoNum type="arabicPeriod"/>
            </a:pPr>
            <a:r>
              <a:rPr sz="1900" dirty="0">
                <a:latin typeface="+mj-ea"/>
              </a:rPr>
              <a:t>The RI process, from first contacts through transition, must be dynamic and individualized in order to reflect the family's preferences, learning styles, and cultural beliefs.</a:t>
            </a:r>
            <a:endParaRPr lang="es-ES" sz="1900" dirty="0">
              <a:latin typeface="+mj-ea"/>
            </a:endParaRPr>
          </a:p>
          <a:p>
            <a:pPr marL="457200" indent="-457200">
              <a:buFontTx/>
              <a:buAutoNum type="arabicPeriod"/>
            </a:pPr>
            <a:endParaRPr lang="es-ES" sz="1900" dirty="0">
              <a:latin typeface="+mj-ea"/>
            </a:endParaRPr>
          </a:p>
          <a:p>
            <a:pPr marL="342900" lvl="0" indent="-342900">
              <a:buFont typeface="+mj-lt"/>
              <a:buAutoNum type="arabicParenR"/>
            </a:pPr>
            <a:r>
              <a:rPr lang="es-ES" sz="19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Los bebés y los niños pequeños aprenden mejor a través de las experiencias cotidianas y las interacciones con personas conocidas en contextos familiares.</a:t>
            </a:r>
            <a:endParaRPr lang="es-ES" sz="19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+mj-lt"/>
              <a:buAutoNum type="arabicParenR"/>
            </a:pPr>
            <a:r>
              <a:rPr lang="es-ES" sz="19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Todas las familias, con los apoyos y recursos necesarios, pueden mejorar el aprendizaje y el desarrollo de sus hijos.</a:t>
            </a:r>
            <a:endParaRPr lang="es-ES" sz="19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+mj-lt"/>
              <a:buAutoNum type="arabicParenR"/>
            </a:pPr>
            <a:r>
              <a:rPr lang="es-ES" sz="19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La función principal del proveedor de servicios de RI es trabajar con los padres/tutores/cuidadores y apoyarlos en la vida de los niños.</a:t>
            </a:r>
            <a:endParaRPr lang="es-ES" sz="19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+mj-lt"/>
              <a:buAutoNum type="arabicParenR"/>
            </a:pPr>
            <a:r>
              <a:rPr lang="es-ES" sz="19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El proceso de RI, desde los primeros contactos hasta la transición, debe ser dinámico e individualizado a fin de reflejar las preferencias, estilos de aprendizaje y creencias culturales de la familia.</a:t>
            </a:r>
            <a:endParaRPr lang="es-ES" sz="1900" dirty="0">
              <a:effectLst/>
              <a:highlight>
                <a:srgbClr val="FFFF00"/>
              </a:highlight>
              <a:latin typeface="+mj-ea"/>
            </a:endParaRPr>
          </a:p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/>
          <a:lstStyle/>
          <a:p>
            <a:r>
              <a:rPr lang="es-ES" dirty="0" err="1"/>
              <a:t>Seven</a:t>
            </a:r>
            <a:r>
              <a:rPr lang="es-ES" dirty="0"/>
              <a:t> </a:t>
            </a:r>
            <a:r>
              <a:rPr lang="es-ES" dirty="0" err="1"/>
              <a:t>key</a:t>
            </a:r>
            <a:r>
              <a:rPr lang="es-ES" dirty="0"/>
              <a:t> </a:t>
            </a:r>
            <a:r>
              <a:rPr lang="es-ES" dirty="0" err="1"/>
              <a:t>principles</a:t>
            </a:r>
            <a:br>
              <a:rPr lang="es-ES" dirty="0"/>
            </a:br>
            <a:r>
              <a:rPr lang="es-ES" sz="36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Siete principios clave</a:t>
            </a:r>
            <a:endParaRPr dirty="0"/>
          </a:p>
        </p:txBody>
      </p:sp>
      <p:sp>
        <p:nvSpPr>
          <p:cNvPr id="25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10763536" cy="423941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SzTx/>
              <a:buNone/>
            </a:pPr>
            <a:r>
              <a:rPr sz="1700" dirty="0">
                <a:latin typeface="+mj-ea"/>
              </a:rPr>
              <a:t>5. Outcomes from IFSP must be functional and based on the needs of children and families as well as the priorities identified by the family.</a:t>
            </a:r>
          </a:p>
          <a:p>
            <a:pPr marL="0" indent="0">
              <a:buSzTx/>
              <a:buNone/>
            </a:pPr>
            <a:r>
              <a:rPr sz="1700" dirty="0">
                <a:latin typeface="+mj-ea"/>
              </a:rPr>
              <a:t>6. The family's priorities, needs, and interests are most appropriately addressed by a primary provider who represents and simultaneously receives team and community support.</a:t>
            </a:r>
            <a:endParaRPr lang="es-ES" sz="1700" dirty="0">
              <a:latin typeface="+mj-ea"/>
            </a:endParaRPr>
          </a:p>
          <a:p>
            <a:pPr marL="0" indent="0">
              <a:buSzTx/>
              <a:buNone/>
            </a:pPr>
            <a:r>
              <a:rPr sz="1700" dirty="0">
                <a:latin typeface="+mj-ea"/>
              </a:rPr>
              <a:t>7. Interventions with young children and family members must be based on explicit principles, validated practices, best available research, and relevant laws and regulations.</a:t>
            </a:r>
            <a:r>
              <a:rPr lang="es-ES" sz="1700" dirty="0">
                <a:solidFill>
                  <a:srgbClr val="000000"/>
                </a:solidFill>
                <a:effectLst/>
                <a:latin typeface="+mj-ea"/>
              </a:rPr>
              <a:t> </a:t>
            </a:r>
          </a:p>
          <a:p>
            <a:pPr marL="0" indent="0">
              <a:buSzTx/>
              <a:buNone/>
            </a:pPr>
            <a:endParaRPr lang="es-ES" sz="1700" dirty="0">
              <a:solidFill>
                <a:srgbClr val="000000"/>
              </a:solidFill>
              <a:effectLst/>
              <a:latin typeface="+mj-ea"/>
            </a:endParaRPr>
          </a:p>
          <a:p>
            <a:pPr marL="678180"/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5. Los resultados del IFSP deben ser funcionales y basarse en las necesidades de los niños y las familias, así como en las prioridades identificadas por la familia.</a:t>
            </a:r>
            <a:endParaRPr lang="es-ES" sz="1800" dirty="0">
              <a:effectLst/>
              <a:highlight>
                <a:srgbClr val="FFFF00"/>
              </a:highlight>
              <a:latin typeface="+mj-ea"/>
            </a:endParaRPr>
          </a:p>
          <a:p>
            <a:pPr marL="678180"/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6. Las prioridades, necesidades e intereses de la familia son abordados de forma más adecuada por un proveedor principal que representa y recibe simultáneamente el apoyo del equipo y de la comunidad.</a:t>
            </a:r>
            <a:endParaRPr lang="es-ES" sz="1800" dirty="0">
              <a:effectLst/>
              <a:highlight>
                <a:srgbClr val="FFFF00"/>
              </a:highlight>
              <a:latin typeface="+mj-ea"/>
            </a:endParaRPr>
          </a:p>
          <a:p>
            <a:pPr marL="678180"/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7. Las intervenciones con niños pequeños y miembros de la familia deben basarse en principios explícitos, prácticas validadas, la mejor investigación disponible y las leyes y reglamentos pertinentes.</a:t>
            </a:r>
            <a:endParaRPr lang="es-ES" sz="1800" dirty="0">
              <a:effectLst/>
              <a:highlight>
                <a:srgbClr val="FFFF00"/>
              </a:highlight>
              <a:latin typeface="+mj-ea"/>
            </a:endParaRPr>
          </a:p>
          <a:p>
            <a:pPr marL="0" indent="0">
              <a:buSzTx/>
              <a:buNone/>
            </a:pPr>
            <a:endParaRPr dirty="0"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/>
          </a:lstStyle>
          <a:p>
            <a:r>
              <a:rPr sz="2800" dirty="0">
                <a:latin typeface="+mj-ea"/>
              </a:rPr>
              <a:t>I key principle</a:t>
            </a:r>
            <a:r>
              <a:rPr lang="en-US" sz="2800" b="1" dirty="0">
                <a:solidFill>
                  <a:srgbClr val="000000"/>
                </a:solidFill>
                <a:effectLst/>
                <a:latin typeface="+mj-ea"/>
                <a:cs typeface="Times New Roman" panose="02020603050405020304" pitchFamily="18" charset="0"/>
              </a:rPr>
              <a:t> </a:t>
            </a:r>
            <a:br>
              <a:rPr lang="en-US" sz="2800" b="1" dirty="0">
                <a:solidFill>
                  <a:srgbClr val="000000"/>
                </a:solidFill>
                <a:effectLst/>
                <a:latin typeface="+mj-ea"/>
                <a:cs typeface="Times New Roman" panose="02020603050405020304" pitchFamily="18" charset="0"/>
              </a:rPr>
            </a:br>
            <a:br>
              <a:rPr lang="en-US" sz="2800" b="1" dirty="0">
                <a:solidFill>
                  <a:srgbClr val="000000"/>
                </a:solidFill>
                <a:effectLst/>
                <a:latin typeface="+mj-ea"/>
                <a:cs typeface="Times New Roman" panose="02020603050405020304" pitchFamily="18" charset="0"/>
              </a:rPr>
            </a:br>
            <a:r>
              <a:rPr lang="en-US" sz="28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I principio clave</a:t>
            </a:r>
            <a:r>
              <a:rPr lang="es-ES" sz="2800" dirty="0">
                <a:effectLst/>
                <a:highlight>
                  <a:srgbClr val="FFFF00"/>
                </a:highlight>
                <a:latin typeface="+mj-ea"/>
              </a:rPr>
              <a:t> </a:t>
            </a:r>
            <a:endParaRPr sz="2800" dirty="0">
              <a:highlight>
                <a:srgbClr val="FFFF00"/>
              </a:highlight>
              <a:latin typeface="+mj-ea"/>
            </a:endParaRPr>
          </a:p>
        </p:txBody>
      </p:sp>
      <p:sp>
        <p:nvSpPr>
          <p:cNvPr id="254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3"/>
            <a:ext cx="9613863" cy="3599317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</a:lvl1pPr>
          </a:lstStyle>
          <a:p>
            <a:r>
              <a:rPr sz="2000" dirty="0"/>
              <a:t>"Infants and toddlers learn best through everyday experiences and interactions with familiar people in familiar contexts."</a:t>
            </a:r>
            <a:endParaRPr lang="es-ES" sz="2000" dirty="0"/>
          </a:p>
          <a:p>
            <a:r>
              <a:rPr lang="es-ES" sz="20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"Los bebés y los niños pequeños aprenden mejor a través de experiencias cotidianas e interacciones con personas conocidas en contextos familiares."</a:t>
            </a:r>
            <a:endParaRPr lang="es-ES" sz="2000" b="1" dirty="0">
              <a:effectLst/>
              <a:highlight>
                <a:srgbClr val="FFFF00"/>
              </a:highlight>
              <a:latin typeface="+mj-ea"/>
            </a:endParaRPr>
          </a:p>
          <a:p>
            <a:endParaRPr dirty="0"/>
          </a:p>
        </p:txBody>
      </p:sp>
      <p:pic>
        <p:nvPicPr>
          <p:cNvPr id="255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585" y="3819521"/>
            <a:ext cx="6581776" cy="26193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sz="2400" dirty="0">
                <a:latin typeface="+mj-ea"/>
              </a:rPr>
              <a:t>Key Principle I in practice</a:t>
            </a:r>
            <a:endParaRPr sz="2400" dirty="0">
              <a:highlight>
                <a:srgbClr val="FFFF00"/>
              </a:highlight>
              <a:latin typeface="+mj-ea"/>
            </a:endParaRPr>
          </a:p>
        </p:txBody>
      </p:sp>
      <p:pic>
        <p:nvPicPr>
          <p:cNvPr id="258" name="Content Placeholder 3" descr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54" y="2235200"/>
            <a:ext cx="4842584" cy="3602182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TextBox 2"/>
          <p:cNvSpPr txBox="1"/>
          <p:nvPr/>
        </p:nvSpPr>
        <p:spPr>
          <a:xfrm>
            <a:off x="5208847" y="2106766"/>
            <a:ext cx="6633022" cy="39703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dirty="0"/>
              <a:t>An early intervention practitioner applying this principle should: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dirty="0"/>
              <a:t>He uses toys and materials that he finds in the home or the environment in which he works;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dirty="0"/>
              <a:t>Identifies activities that the child and family like (thus building on their strengths and interests);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dirty="0"/>
              <a:t>To help caregivers engage in learning through enjoyable opportunities that allow for frequent practice and acquisition of emerging skills; and</a:t>
            </a: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r>
              <a:rPr dirty="0"/>
              <a:t>They focus on the parent's/guardian's/caregiver's ability to promote the child's participation in naturally occurring activities.</a:t>
            </a:r>
            <a:endParaRPr lang="es-ES" dirty="0"/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lang="es-ES"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3446E-9960-AE6E-F916-2C363E7BF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itle 1">
            <a:extLst>
              <a:ext uri="{FF2B5EF4-FFF2-40B4-BE49-F238E27FC236}">
                <a16:creationId xmlns:a16="http://schemas.microsoft.com/office/drawing/2014/main" id="{7B43C69E-3544-7B39-38B1-54F406FFEF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ctr"/>
          </a:lstStyle>
          <a:p>
            <a:br>
              <a:rPr lang="es-ES" sz="2400" dirty="0">
                <a:latin typeface="+mj-ea"/>
              </a:rPr>
            </a:br>
            <a:br>
              <a:rPr lang="es-ES" sz="2400" dirty="0">
                <a:latin typeface="+mj-ea"/>
              </a:rPr>
            </a:b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Principio clave I en la </a:t>
            </a:r>
            <a:r>
              <a:rPr lang="en-US" sz="2400" b="1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práctica</a:t>
            </a:r>
            <a:b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</a:br>
            <a:endParaRPr sz="2400" dirty="0">
              <a:highlight>
                <a:srgbClr val="FFFF00"/>
              </a:highlight>
              <a:latin typeface="+mj-ea"/>
            </a:endParaRPr>
          </a:p>
        </p:txBody>
      </p:sp>
      <p:pic>
        <p:nvPicPr>
          <p:cNvPr id="258" name="Content Placeholder 3" descr="Content Placeholder 3">
            <a:extLst>
              <a:ext uri="{FF2B5EF4-FFF2-40B4-BE49-F238E27FC236}">
                <a16:creationId xmlns:a16="http://schemas.microsoft.com/office/drawing/2014/main" id="{13C9D1D9-4447-AA62-B05F-71C7FF604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354" y="2235200"/>
            <a:ext cx="4842584" cy="3602182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TextBox 2">
            <a:extLst>
              <a:ext uri="{FF2B5EF4-FFF2-40B4-BE49-F238E27FC236}">
                <a16:creationId xmlns:a16="http://schemas.microsoft.com/office/drawing/2014/main" id="{6BAD7DBD-012B-9831-30FC-E846A1706F99}"/>
              </a:ext>
            </a:extLst>
          </p:cNvPr>
          <p:cNvSpPr txBox="1"/>
          <p:nvPr/>
        </p:nvSpPr>
        <p:spPr>
          <a:xfrm>
            <a:off x="5208847" y="2106766"/>
            <a:ext cx="6633022" cy="46782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Un profesional de la intervención temprana que aplique este principio debería: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Utiliza juguetes y materiales que encuentra en el hogar o en el entorno en el que trabaja;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Identifica actividades que gusten al niño y a la familia (aprovechando así sus puntos fuertes e intereses);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Ayudar a los cuidadores a participar en el aprendizaje mediante oportunidades agradables que permitan la práctica frecuente y la adquisición de habilidades emergentes; y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200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</a:rPr>
              <a:t>Se centran en la capacidad de los padres/tutores/cuidadores para promover la participación del niño en actividades que se desarrollan de forma natural.</a:t>
            </a:r>
            <a:endParaRPr lang="es-ES" sz="2000" dirty="0">
              <a:effectLst/>
              <a:highlight>
                <a:srgbClr val="FFFF00"/>
              </a:highlight>
              <a:latin typeface="+mj-ea"/>
            </a:endParaRPr>
          </a:p>
          <a:p>
            <a:pPr marL="285750" indent="-285750">
              <a:buSzPct val="100000"/>
              <a:buFont typeface="Arial"/>
              <a:buChar char="•"/>
              <a:defRPr>
                <a:solidFill>
                  <a:srgbClr val="FFFFFF"/>
                </a:solidFill>
              </a:defRPr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2153901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itle 1"/>
          <p:cNvSpPr txBox="1">
            <a:spLocks noGrp="1"/>
          </p:cNvSpPr>
          <p:nvPr>
            <p:ph type="title"/>
          </p:nvPr>
        </p:nvSpPr>
        <p:spPr>
          <a:xfrm>
            <a:off x="680320" y="753228"/>
            <a:ext cx="9613863" cy="1080939"/>
          </a:xfrm>
          <a:prstGeom prst="rect">
            <a:avLst/>
          </a:prstGeom>
        </p:spPr>
        <p:txBody>
          <a:bodyPr>
            <a:normAutofit/>
          </a:bodyPr>
          <a:lstStyle>
            <a:lvl1pPr algn="ctr"/>
          </a:lstStyle>
          <a:p>
            <a:r>
              <a:rPr sz="2400" dirty="0">
                <a:latin typeface="+mj-ea"/>
              </a:rPr>
              <a:t>II Key principle</a:t>
            </a:r>
            <a:r>
              <a:rPr lang="en-US" sz="2400" b="1" dirty="0">
                <a:solidFill>
                  <a:srgbClr val="000000"/>
                </a:solidFill>
                <a:effectLst/>
                <a:latin typeface="+mj-ea"/>
                <a:cs typeface="Times New Roman" panose="02020603050405020304" pitchFamily="18" charset="0"/>
              </a:rPr>
              <a:t> </a:t>
            </a:r>
            <a:br>
              <a:rPr lang="en-US" sz="2400" b="1" dirty="0">
                <a:solidFill>
                  <a:srgbClr val="000000"/>
                </a:solidFill>
                <a:effectLst/>
                <a:latin typeface="+mj-ea"/>
                <a:cs typeface="Times New Roman" panose="02020603050405020304" pitchFamily="18" charset="0"/>
              </a:rPr>
            </a:br>
            <a:br>
              <a:rPr lang="en-US" sz="2400" b="1" dirty="0">
                <a:solidFill>
                  <a:srgbClr val="000000"/>
                </a:solidFill>
                <a:effectLst/>
                <a:latin typeface="+mj-ea"/>
                <a:cs typeface="Times New Roman" panose="02020603050405020304" pitchFamily="18" charset="0"/>
              </a:rPr>
            </a:b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+mj-ea"/>
                <a:cs typeface="Times New Roman" panose="02020603050405020304" pitchFamily="18" charset="0"/>
              </a:rPr>
              <a:t>II Principio clave</a:t>
            </a:r>
            <a:r>
              <a:rPr lang="es-ES" sz="2400" dirty="0">
                <a:effectLst/>
                <a:highlight>
                  <a:srgbClr val="FFFF00"/>
                </a:highlight>
                <a:latin typeface="+mj-ea"/>
              </a:rPr>
              <a:t> </a:t>
            </a:r>
            <a:endParaRPr sz="2400" dirty="0">
              <a:highlight>
                <a:srgbClr val="FFFF00"/>
              </a:highlight>
              <a:latin typeface="+mj-ea"/>
            </a:endParaRPr>
          </a:p>
        </p:txBody>
      </p:sp>
      <p:sp>
        <p:nvSpPr>
          <p:cNvPr id="262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680320" y="2336872"/>
            <a:ext cx="10070808" cy="437796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81000"/>
              </a:lnSpc>
              <a:buSzTx/>
              <a:buNone/>
            </a:pPr>
            <a:r>
              <a:rPr dirty="0"/>
              <a:t>"All families, with the necessary supports and resources, can improve their child's learning and development."</a:t>
            </a:r>
            <a:r>
              <a:rPr lang="es-ES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”</a:t>
            </a:r>
          </a:p>
          <a:p>
            <a:pPr marL="0" indent="0">
              <a:lnSpc>
                <a:spcPct val="81000"/>
              </a:lnSpc>
              <a:buSzTx/>
              <a:buNone/>
            </a:pPr>
            <a:r>
              <a:rPr lang="es-ES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Todas las familias, con los apoyos y recursos necesarios, pueden mejorar el aprendizaje y el desarrollo de sus hijos".</a:t>
            </a:r>
          </a:p>
          <a:p>
            <a:pPr marL="0" indent="0">
              <a:lnSpc>
                <a:spcPct val="81000"/>
              </a:lnSpc>
              <a:buSzTx/>
              <a:buNone/>
            </a:pPr>
            <a:endParaRPr dirty="0"/>
          </a:p>
          <a:p>
            <a:pPr>
              <a:lnSpc>
                <a:spcPct val="81000"/>
              </a:lnSpc>
              <a:buSzTx/>
            </a:pPr>
            <a:r>
              <a:rPr sz="1800" dirty="0"/>
              <a:t>Consistent adults</a:t>
            </a:r>
            <a:r>
              <a:rPr lang="es-ES" sz="1800" dirty="0"/>
              <a:t> </a:t>
            </a:r>
            <a:r>
              <a:rPr sz="1800" dirty="0"/>
              <a:t>affect learning and development.</a:t>
            </a:r>
          </a:p>
          <a:p>
            <a:pPr>
              <a:lnSpc>
                <a:spcPct val="81000"/>
              </a:lnSpc>
              <a:buSzTx/>
            </a:pPr>
            <a:r>
              <a:rPr sz="1800" dirty="0"/>
              <a:t>All families have strong</a:t>
            </a:r>
            <a:r>
              <a:rPr lang="es-ES" sz="1800" dirty="0"/>
              <a:t> </a:t>
            </a:r>
            <a:r>
              <a:rPr sz="1800" dirty="0"/>
              <a:t>sides and abilities.</a:t>
            </a:r>
          </a:p>
          <a:p>
            <a:pPr>
              <a:lnSpc>
                <a:spcPct val="81000"/>
              </a:lnSpc>
              <a:buSzTx/>
            </a:pPr>
            <a:r>
              <a:rPr sz="1800" dirty="0"/>
              <a:t>All families can</a:t>
            </a:r>
            <a:r>
              <a:rPr lang="es-ES" sz="1800" dirty="0"/>
              <a:t> </a:t>
            </a:r>
            <a:r>
              <a:rPr sz="1800" dirty="0"/>
              <a:t>find resources.</a:t>
            </a:r>
            <a:endParaRPr lang="es-ES" sz="1800" dirty="0"/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Los adultos coherentes influyen en el aprendizaje y el desarrollo.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Todas las familias tienen destrezas fuertes y habilidades.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s-ES" sz="1800" dirty="0">
                <a:solidFill>
                  <a:srgbClr val="000000"/>
                </a:solidFill>
                <a:effectLst/>
                <a:highlight>
                  <a:srgbClr val="FFFF00"/>
                </a:highlight>
                <a:ea typeface="Times New Roman" panose="02020603050405020304" pitchFamily="18" charset="0"/>
              </a:rPr>
              <a:t>Todas las familias pueden encontrar recursos.</a:t>
            </a:r>
            <a:endParaRPr lang="es-ES" sz="1800" dirty="0">
              <a:effectLst/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pPr marL="0" indent="0">
              <a:lnSpc>
                <a:spcPct val="81000"/>
              </a:lnSpc>
              <a:buSzTx/>
              <a:buNone/>
            </a:pPr>
            <a:endParaRPr dirty="0"/>
          </a:p>
        </p:txBody>
      </p:sp>
      <p:pic>
        <p:nvPicPr>
          <p:cNvPr id="263" name="Picture 3" descr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765" y="3858518"/>
            <a:ext cx="2626661" cy="20165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erlin">
  <a:themeElements>
    <a:clrScheme name="Berl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0000FF"/>
      </a:hlink>
      <a:folHlink>
        <a:srgbClr val="FF00FF"/>
      </a:folHlink>
    </a:clrScheme>
    <a:fontScheme name="Berlin">
      <a:majorFont>
        <a:latin typeface="Trebuchet MS"/>
        <a:ea typeface="Trebuchet MS"/>
        <a:cs typeface="Trebuchet MS"/>
      </a:majorFont>
      <a:minorFont>
        <a:latin typeface="Helvetica"/>
        <a:ea typeface="Helvetica"/>
        <a:cs typeface="Helvetica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105</TotalTime>
  <Words>2698</Words>
  <Application>Microsoft Macintosh PowerPoint</Application>
  <PresentationFormat>Panorámica</PresentationFormat>
  <Paragraphs>198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8" baseType="lpstr">
      <vt:lpstr>Arial</vt:lpstr>
      <vt:lpstr>Calibri</vt:lpstr>
      <vt:lpstr>Symbol</vt:lpstr>
      <vt:lpstr>Times New Roman</vt:lpstr>
      <vt:lpstr>Trebuchet MS</vt:lpstr>
      <vt:lpstr>Berlin</vt:lpstr>
      <vt:lpstr>MODULE 1, TOPIC 2  EARLY INTERVENTION PROGRAMS: MISSION AND KEY PRINCIPLES MÓDULO 1, TEMA 2  PROGRAMAS DE INTERVENCIÓN TEMPRANA:  MISIÓN Y PRINCIPIOS CLAVE </vt:lpstr>
      <vt:lpstr>ECI: Mission and Key Principles ECI: Misión y principios clave </vt:lpstr>
      <vt:lpstr>Mission Misión </vt:lpstr>
      <vt:lpstr>Seven key principles Siete principios clave </vt:lpstr>
      <vt:lpstr>Seven key principles Siete principios clave</vt:lpstr>
      <vt:lpstr>I key principle   I principio clave </vt:lpstr>
      <vt:lpstr>Key Principle I in practice</vt:lpstr>
      <vt:lpstr>  Principio clave I en la práctica  </vt:lpstr>
      <vt:lpstr>II Key principle   II Principio clave </vt:lpstr>
      <vt:lpstr>Key Principle II in practice</vt:lpstr>
      <vt:lpstr>Principio Clave II en la práctica</vt:lpstr>
      <vt:lpstr>Key principle II: learning by doing  Principio clave II: aprender haciendo </vt:lpstr>
      <vt:lpstr>III Key principle III Principio clave</vt:lpstr>
      <vt:lpstr>Key Principle III in practice</vt:lpstr>
      <vt:lpstr>Principio clave III en la práctica</vt:lpstr>
      <vt:lpstr>Key principle III: learning by doing Principio clave III: aprender haciendo</vt:lpstr>
      <vt:lpstr>IV Key Principle</vt:lpstr>
      <vt:lpstr>Key Principle IV in practice</vt:lpstr>
      <vt:lpstr> Principio Clave IV en la práctica </vt:lpstr>
      <vt:lpstr>Key principle IV: learning by doing</vt:lpstr>
      <vt:lpstr>V Key principle V Principio clave </vt:lpstr>
      <vt:lpstr>Key Principle V in practice</vt:lpstr>
      <vt:lpstr> Principio clave V en la práctica </vt:lpstr>
      <vt:lpstr>Key principle V: learning by doing Principio clave V: aprender haciendo </vt:lpstr>
      <vt:lpstr>VI Key Principle VI Principio clave </vt:lpstr>
      <vt:lpstr>Key Principle VI in practice Principio clave VI en la práctica </vt:lpstr>
      <vt:lpstr>Key principle VI: learning by doing</vt:lpstr>
      <vt:lpstr> VII Key Principle VII Principio clave </vt:lpstr>
      <vt:lpstr>Key Principle VII in practice</vt:lpstr>
      <vt:lpstr>Principio VII en la práctica </vt:lpstr>
      <vt:lpstr>Key principle VIII: learning by doing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1, TOPIC 2  EARLY INTERVENTION PROGRAMS: MISSION AND KEY PRINCIPLES MÓDULO 1, TEMA 2  PROGRAMAS DE INTERVENCIÓN TEMPRANA:  MISIÓN Y PRINCIPIOS CLAVE </dc:title>
  <cp:lastModifiedBy>luis miguel villar angulo</cp:lastModifiedBy>
  <cp:revision>21</cp:revision>
  <dcterms:modified xsi:type="dcterms:W3CDTF">2024-01-23T23:22:00Z</dcterms:modified>
</cp:coreProperties>
</file>